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1" r:id="rId1"/>
  </p:sldMasterIdLst>
  <p:notesMasterIdLst>
    <p:notesMasterId r:id="rId52"/>
  </p:notesMasterIdLst>
  <p:handoutMasterIdLst>
    <p:handoutMasterId r:id="rId53"/>
  </p:handoutMasterIdLst>
  <p:sldIdLst>
    <p:sldId id="285" r:id="rId2"/>
    <p:sldId id="258" r:id="rId3"/>
    <p:sldId id="292" r:id="rId4"/>
    <p:sldId id="293" r:id="rId5"/>
    <p:sldId id="331" r:id="rId6"/>
    <p:sldId id="336" r:id="rId7"/>
    <p:sldId id="296" r:id="rId8"/>
    <p:sldId id="297" r:id="rId9"/>
    <p:sldId id="295" r:id="rId10"/>
    <p:sldId id="298" r:id="rId11"/>
    <p:sldId id="299" r:id="rId12"/>
    <p:sldId id="335" r:id="rId13"/>
    <p:sldId id="337" r:id="rId14"/>
    <p:sldId id="332" r:id="rId15"/>
    <p:sldId id="333" r:id="rId16"/>
    <p:sldId id="334" r:id="rId17"/>
    <p:sldId id="338" r:id="rId18"/>
    <p:sldId id="339" r:id="rId19"/>
    <p:sldId id="341" r:id="rId20"/>
    <p:sldId id="340" r:id="rId21"/>
    <p:sldId id="343" r:id="rId22"/>
    <p:sldId id="300" r:id="rId23"/>
    <p:sldId id="301" r:id="rId24"/>
    <p:sldId id="302" r:id="rId25"/>
    <p:sldId id="303" r:id="rId26"/>
    <p:sldId id="304" r:id="rId27"/>
    <p:sldId id="311" r:id="rId28"/>
    <p:sldId id="312" r:id="rId29"/>
    <p:sldId id="305" r:id="rId30"/>
    <p:sldId id="307" r:id="rId31"/>
    <p:sldId id="308" r:id="rId32"/>
    <p:sldId id="309" r:id="rId33"/>
    <p:sldId id="310" r:id="rId34"/>
    <p:sldId id="314" r:id="rId35"/>
    <p:sldId id="315" r:id="rId36"/>
    <p:sldId id="316" r:id="rId37"/>
    <p:sldId id="317" r:id="rId38"/>
    <p:sldId id="320" r:id="rId39"/>
    <p:sldId id="321" r:id="rId40"/>
    <p:sldId id="322" r:id="rId41"/>
    <p:sldId id="323" r:id="rId42"/>
    <p:sldId id="324" r:id="rId43"/>
    <p:sldId id="325" r:id="rId44"/>
    <p:sldId id="326" r:id="rId45"/>
    <p:sldId id="327" r:id="rId46"/>
    <p:sldId id="328" r:id="rId47"/>
    <p:sldId id="329" r:id="rId48"/>
    <p:sldId id="344" r:id="rId49"/>
    <p:sldId id="330" r:id="rId50"/>
    <p:sldId id="288" r:id="rId51"/>
  </p:sldIdLst>
  <p:sldSz cx="9144000" cy="6858000" type="screen4x3"/>
  <p:notesSz cx="6950075" cy="9236075"/>
  <p:defaultTextStyle>
    <a:defPPr>
      <a:defRPr lang="en-US"/>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6F6F6"/>
    <a:srgbClr val="00CCFF"/>
    <a:srgbClr val="008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36" d="100"/>
          <a:sy n="36" d="100"/>
        </p:scale>
        <p:origin x="-1596" y="-7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0498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1176338" y="698500"/>
            <a:ext cx="4598987" cy="34512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7" name="Rectangle 3"/>
          <p:cNvSpPr>
            <a:spLocks noGrp="1" noChangeArrowheads="1"/>
          </p:cNvSpPr>
          <p:nvPr>
            <p:ph type="body" sz="quarter" idx="3"/>
          </p:nvPr>
        </p:nvSpPr>
        <p:spPr bwMode="auto">
          <a:xfrm>
            <a:off x="925418" y="4387767"/>
            <a:ext cx="5096092" cy="4154341"/>
          </a:xfrm>
          <a:prstGeom prst="rect">
            <a:avLst/>
          </a:prstGeom>
          <a:noFill/>
          <a:ln w="12700">
            <a:noFill/>
            <a:miter lim="800000"/>
            <a:headEnd/>
            <a:tailEnd/>
          </a:ln>
          <a:effectLst/>
        </p:spPr>
        <p:txBody>
          <a:bodyPr vert="horz" wrap="square" lIns="91525" tIns="44960" rIns="91525" bIns="4496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4436072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dirty="0">
              <a:latin typeface="Times New Roman" pitchFamily="18" charset="0"/>
              <a:ea typeface="ＭＳ Ｐゴシック" pitchFamily="34" charset="-128"/>
            </a:endParaRPr>
          </a:p>
        </p:txBody>
      </p:sp>
      <p:sp>
        <p:nvSpPr>
          <p:cNvPr id="112644" name="Slide Number Placeholder 3"/>
          <p:cNvSpPr>
            <a:spLocks noGrp="1"/>
          </p:cNvSpPr>
          <p:nvPr>
            <p:ph type="sldNum" sz="quarter" idx="5"/>
          </p:nvPr>
        </p:nvSpPr>
        <p:spPr>
          <a:xfrm>
            <a:off x="3937000" y="8772525"/>
            <a:ext cx="3011488" cy="4619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SzPct val="135000"/>
              <a:defRPr sz="1200">
                <a:solidFill>
                  <a:schemeClr val="tx1"/>
                </a:solidFill>
                <a:latin typeface="Times New Roman" pitchFamily="18" charset="0"/>
                <a:ea typeface="ＭＳ Ｐゴシック" pitchFamily="34" charset="-128"/>
              </a:defRPr>
            </a:lvl1pPr>
            <a:lvl2pPr marL="750888" indent="-288925">
              <a:spcBef>
                <a:spcPct val="30000"/>
              </a:spcBef>
              <a:buChar char="•"/>
              <a:defRPr sz="1200">
                <a:solidFill>
                  <a:schemeClr val="tx1"/>
                </a:solidFill>
                <a:latin typeface="Times New Roman" pitchFamily="18" charset="0"/>
                <a:ea typeface="ＭＳ Ｐゴシック" pitchFamily="34" charset="-128"/>
              </a:defRPr>
            </a:lvl2pPr>
            <a:lvl3pPr marL="1155700" indent="-230188">
              <a:spcBef>
                <a:spcPct val="30000"/>
              </a:spcBef>
              <a:buChar char="–"/>
              <a:defRPr sz="1100">
                <a:solidFill>
                  <a:schemeClr val="tx1"/>
                </a:solidFill>
                <a:latin typeface="Times New Roman" pitchFamily="18" charset="0"/>
                <a:ea typeface="ＭＳ Ｐゴシック" pitchFamily="34" charset="-128"/>
              </a:defRPr>
            </a:lvl3pPr>
            <a:lvl4pPr marL="1617663" indent="-230188">
              <a:spcBef>
                <a:spcPct val="30000"/>
              </a:spcBef>
              <a:buChar char="–"/>
              <a:defRPr sz="1100">
                <a:solidFill>
                  <a:schemeClr val="tx1"/>
                </a:solidFill>
                <a:latin typeface="Times New Roman" pitchFamily="18" charset="0"/>
                <a:ea typeface="ＭＳ Ｐゴシック" pitchFamily="34" charset="-128"/>
              </a:defRPr>
            </a:lvl4pPr>
            <a:lvl5pPr marL="2079625" indent="-230188">
              <a:spcBef>
                <a:spcPct val="30000"/>
              </a:spcBef>
              <a:buChar char="–"/>
              <a:defRPr sz="1100">
                <a:solidFill>
                  <a:schemeClr val="tx1"/>
                </a:solidFill>
                <a:latin typeface="Times New Roman" pitchFamily="18" charset="0"/>
                <a:ea typeface="ＭＳ Ｐゴシック" pitchFamily="34" charset="-128"/>
              </a:defRPr>
            </a:lvl5pPr>
            <a:lvl6pPr marL="2536825" indent="-230188" eaLnBrk="0" fontAlgn="base" hangingPunct="0">
              <a:spcBef>
                <a:spcPct val="30000"/>
              </a:spcBef>
              <a:spcAft>
                <a:spcPct val="0"/>
              </a:spcAft>
              <a:buChar char="–"/>
              <a:defRPr sz="1100">
                <a:solidFill>
                  <a:schemeClr val="tx1"/>
                </a:solidFill>
                <a:latin typeface="Times New Roman" pitchFamily="18" charset="0"/>
                <a:ea typeface="ＭＳ Ｐゴシック" pitchFamily="34" charset="-128"/>
              </a:defRPr>
            </a:lvl6pPr>
            <a:lvl7pPr marL="2994025" indent="-230188" eaLnBrk="0" fontAlgn="base" hangingPunct="0">
              <a:spcBef>
                <a:spcPct val="30000"/>
              </a:spcBef>
              <a:spcAft>
                <a:spcPct val="0"/>
              </a:spcAft>
              <a:buChar char="–"/>
              <a:defRPr sz="1100">
                <a:solidFill>
                  <a:schemeClr val="tx1"/>
                </a:solidFill>
                <a:latin typeface="Times New Roman" pitchFamily="18" charset="0"/>
                <a:ea typeface="ＭＳ Ｐゴシック" pitchFamily="34" charset="-128"/>
              </a:defRPr>
            </a:lvl7pPr>
            <a:lvl8pPr marL="3451225" indent="-230188" eaLnBrk="0" fontAlgn="base" hangingPunct="0">
              <a:spcBef>
                <a:spcPct val="30000"/>
              </a:spcBef>
              <a:spcAft>
                <a:spcPct val="0"/>
              </a:spcAft>
              <a:buChar char="–"/>
              <a:defRPr sz="1100">
                <a:solidFill>
                  <a:schemeClr val="tx1"/>
                </a:solidFill>
                <a:latin typeface="Times New Roman" pitchFamily="18" charset="0"/>
                <a:ea typeface="ＭＳ Ｐゴシック" pitchFamily="34" charset="-128"/>
              </a:defRPr>
            </a:lvl8pPr>
            <a:lvl9pPr marL="3908425" indent="-230188" eaLnBrk="0" fontAlgn="base" hangingPunct="0">
              <a:spcBef>
                <a:spcPct val="30000"/>
              </a:spcBef>
              <a:spcAft>
                <a:spcPct val="0"/>
              </a:spcAft>
              <a:buChar char="–"/>
              <a:defRPr sz="1100">
                <a:solidFill>
                  <a:schemeClr val="tx1"/>
                </a:solidFill>
                <a:latin typeface="Times New Roman" pitchFamily="18" charset="0"/>
                <a:ea typeface="ＭＳ Ｐゴシック" pitchFamily="34" charset="-128"/>
              </a:defRPr>
            </a:lvl9pPr>
          </a:lstStyle>
          <a:p>
            <a:pPr eaLnBrk="1" hangingPunct="1">
              <a:spcBef>
                <a:spcPct val="0"/>
              </a:spcBef>
              <a:buSzTx/>
            </a:pPr>
            <a:fld id="{DCD78B64-0A06-47ED-8468-32DE33DE3430}" type="slidenum">
              <a:rPr lang="en-US" altLang="en-US" smtClean="0">
                <a:latin typeface="Arial" pitchFamily="34" charset="0"/>
              </a:rPr>
              <a:pPr eaLnBrk="1" hangingPunct="1">
                <a:spcBef>
                  <a:spcPct val="0"/>
                </a:spcBef>
                <a:buSzTx/>
              </a:pPr>
              <a:t>1</a:t>
            </a:fld>
            <a:endParaRPr lang="en-US" altLang="en-US" dirty="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702317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777434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867990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704437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013921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689786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035112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998802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3499116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264140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2729396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219925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273031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79961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8558961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0197162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7871898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3149311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5735840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738796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8528827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3847840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2961141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4509076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1236761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6099312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9725748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0980765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0109933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943987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931331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7362046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7828745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7291360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676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7476977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8712499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9185872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5629236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9778460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7000511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103072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28813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537463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85266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521845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34599" y="0"/>
            <a:ext cx="3015476"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5" name="Rectangle 3"/>
          <p:cNvSpPr>
            <a:spLocks noChangeArrowheads="1"/>
          </p:cNvSpPr>
          <p:nvPr/>
        </p:nvSpPr>
        <p:spPr bwMode="auto">
          <a:xfrm>
            <a:off x="3934599" y="8770802"/>
            <a:ext cx="3015476"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25" tIns="44960" rIns="91525" bIns="44960"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dirty="0"/>
              <a:t>3</a:t>
            </a:r>
          </a:p>
        </p:txBody>
      </p:sp>
      <p:sp>
        <p:nvSpPr>
          <p:cNvPr id="8196" name="Rectangle 4"/>
          <p:cNvSpPr>
            <a:spLocks noChangeArrowheads="1"/>
          </p:cNvSpPr>
          <p:nvPr/>
        </p:nvSpPr>
        <p:spPr bwMode="auto">
          <a:xfrm>
            <a:off x="0" y="8770802"/>
            <a:ext cx="3012329" cy="4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7" name="Rectangle 5"/>
          <p:cNvSpPr>
            <a:spLocks noChangeArrowheads="1"/>
          </p:cNvSpPr>
          <p:nvPr/>
        </p:nvSpPr>
        <p:spPr bwMode="auto">
          <a:xfrm>
            <a:off x="0" y="0"/>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763" tIns="45382" rIns="90763" bIns="45382"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dirty="0">
              <a:latin typeface="Tahoma" panose="020B0604030504040204" pitchFamily="34" charset="0"/>
            </a:endParaRPr>
          </a:p>
        </p:txBody>
      </p:sp>
      <p:sp>
        <p:nvSpPr>
          <p:cNvPr id="8198" name="Rectangle 6"/>
          <p:cNvSpPr>
            <a:spLocks noGrp="1" noRot="1" noChangeAspect="1" noChangeArrowheads="1" noTextEdit="1"/>
          </p:cNvSpPr>
          <p:nvPr>
            <p:ph type="sldImg"/>
          </p:nvPr>
        </p:nvSpPr>
        <p:spPr>
          <a:ln cap="flat"/>
        </p:spPr>
      </p:sp>
      <p:sp>
        <p:nvSpPr>
          <p:cNvPr id="8199" name="Rectangle 7"/>
          <p:cNvSpPr>
            <a:spLocks noGrp="1" noChangeArrowheads="1"/>
          </p:cNvSpPr>
          <p:nvPr>
            <p:ph type="body" idx="1"/>
          </p:nvPr>
        </p:nvSpPr>
        <p:spPr>
          <a:xfrm>
            <a:off x="926992" y="4389344"/>
            <a:ext cx="5092944" cy="4151187"/>
          </a:xfrm>
          <a:solidFill>
            <a:srgbClr val="FFFFFF"/>
          </a:solidFill>
          <a:ln cap="flat">
            <a:solidFill>
              <a:srgbClr val="000000"/>
            </a:solidFill>
          </a:ln>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183824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7D0065BE-0657-4A47-90AD-C21C55E16B19}" type="datetime4">
              <a:rPr lang="en-US" smtClean="0"/>
              <a:pPr/>
              <a:t>December 14, 2021</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09DBE80-9815-4611-B6F7-8DBA679ED75A}" type="slidenum">
              <a:rPr lang="en-US" altLang="en-US" smtClean="0"/>
              <a:pPr>
                <a:defRPr/>
              </a:pPr>
              <a:t>‹#›</a:t>
            </a:fld>
            <a:endParaRPr lang="en-US" altLang="en-US" dirty="0"/>
          </a:p>
        </p:txBody>
      </p:sp>
    </p:spTree>
    <p:extLst>
      <p:ext uri="{BB962C8B-B14F-4D97-AF65-F5344CB8AC3E}">
        <p14:creationId xmlns:p14="http://schemas.microsoft.com/office/powerpoint/2010/main" val="2626565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16C3AA4-67BE-44F7-809A-3582401494AF}" type="datetime4">
              <a:rPr lang="en-US" smtClean="0"/>
              <a:pPr/>
              <a:t>December 14, 2021</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3C318FC-EEE1-438E-8F2E-CFA08A4466A7}" type="slidenum">
              <a:rPr lang="en-US" altLang="en-US" smtClean="0"/>
              <a:pPr>
                <a:defRPr/>
              </a:pPr>
              <a:t>‹#›</a:t>
            </a:fld>
            <a:endParaRPr lang="en-US" altLang="en-US" dirty="0"/>
          </a:p>
        </p:txBody>
      </p:sp>
    </p:spTree>
    <p:extLst>
      <p:ext uri="{BB962C8B-B14F-4D97-AF65-F5344CB8AC3E}">
        <p14:creationId xmlns:p14="http://schemas.microsoft.com/office/powerpoint/2010/main" val="965349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5172EEB-1769-4776-AD69-E7C1260563EB}" type="datetime4">
              <a:rPr lang="en-US" smtClean="0"/>
              <a:pPr/>
              <a:t>December 14, 2021</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CAA4264-B192-427D-9286-9EC58F1C9816}" type="slidenum">
              <a:rPr lang="en-US" altLang="en-US" smtClean="0"/>
              <a:pPr>
                <a:defRPr/>
              </a:pPr>
              <a:t>‹#›</a:t>
            </a:fld>
            <a:endParaRPr lang="en-US" altLang="en-US" dirty="0"/>
          </a:p>
        </p:txBody>
      </p:sp>
    </p:spTree>
    <p:extLst>
      <p:ext uri="{BB962C8B-B14F-4D97-AF65-F5344CB8AC3E}">
        <p14:creationId xmlns:p14="http://schemas.microsoft.com/office/powerpoint/2010/main" val="1021601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D47BB8AF-C16A-4836-A92D-61834B5F0BA5}" type="datetime4">
              <a:rPr lang="en-US" smtClean="0"/>
              <a:pPr/>
              <a:t>December 14, 2021</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6B9D535-DA56-4BBF-B76E-ADA31395E691}" type="slidenum">
              <a:rPr lang="en-US" altLang="en-US" smtClean="0"/>
              <a:pPr>
                <a:defRPr/>
              </a:pPr>
              <a:t>‹#›</a:t>
            </a:fld>
            <a:endParaRPr lang="en-US" altLang="en-US" dirty="0"/>
          </a:p>
        </p:txBody>
      </p:sp>
    </p:spTree>
    <p:extLst>
      <p:ext uri="{BB962C8B-B14F-4D97-AF65-F5344CB8AC3E}">
        <p14:creationId xmlns:p14="http://schemas.microsoft.com/office/powerpoint/2010/main" val="1503304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647D2193-4505-4A75-99BB-880C6989A757}" type="datetime4">
              <a:rPr lang="en-US" smtClean="0"/>
              <a:pPr/>
              <a:t>December 14, 2021</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C6E2EB8-8AF8-42BF-A6F6-863D7199A39C}" type="slidenum">
              <a:rPr lang="en-US" altLang="en-US" smtClean="0"/>
              <a:pPr>
                <a:defRPr/>
              </a:pPr>
              <a:t>‹#›</a:t>
            </a:fld>
            <a:endParaRPr lang="en-US" altLang="en-US" dirty="0"/>
          </a:p>
        </p:txBody>
      </p:sp>
    </p:spTree>
    <p:extLst>
      <p:ext uri="{BB962C8B-B14F-4D97-AF65-F5344CB8AC3E}">
        <p14:creationId xmlns:p14="http://schemas.microsoft.com/office/powerpoint/2010/main" val="1385757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113A18F4-33C3-445B-924C-31108C51719C}" type="datetime4">
              <a:rPr lang="en-US" smtClean="0"/>
              <a:pPr/>
              <a:t>December 14, 2021</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AB06B99-5C46-4F29-8622-B2BFFE2676AF}" type="slidenum">
              <a:rPr lang="en-US" altLang="en-US" smtClean="0"/>
              <a:pPr>
                <a:defRPr/>
              </a:pPr>
              <a:t>‹#›</a:t>
            </a:fld>
            <a:endParaRPr lang="en-US" altLang="en-US" dirty="0"/>
          </a:p>
        </p:txBody>
      </p:sp>
    </p:spTree>
    <p:extLst>
      <p:ext uri="{BB962C8B-B14F-4D97-AF65-F5344CB8AC3E}">
        <p14:creationId xmlns:p14="http://schemas.microsoft.com/office/powerpoint/2010/main" val="2952340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3AF7543A-E259-478F-9E0D-57BA40E442B7}" type="datetime4">
              <a:rPr lang="en-US" smtClean="0"/>
              <a:pPr/>
              <a:t>December 14, 2021</a:t>
            </a:fld>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D6AA438-79B6-49E3-ACA5-8E70CBC5CE34}" type="slidenum">
              <a:rPr lang="en-US" altLang="en-US" smtClean="0"/>
              <a:pPr>
                <a:defRPr/>
              </a:pPr>
              <a:t>‹#›</a:t>
            </a:fld>
            <a:endParaRPr lang="en-US" altLang="en-US" dirty="0"/>
          </a:p>
        </p:txBody>
      </p:sp>
    </p:spTree>
    <p:extLst>
      <p:ext uri="{BB962C8B-B14F-4D97-AF65-F5344CB8AC3E}">
        <p14:creationId xmlns:p14="http://schemas.microsoft.com/office/powerpoint/2010/main" val="161759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1EFB012D-77A1-44B0-BB26-329BA1EE55C9}" type="datetime4">
              <a:rPr lang="en-US" smtClean="0"/>
              <a:pPr/>
              <a:t>December 14, 2021</a:t>
            </a:fld>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CDD1B21-F3BF-4FFE-83B4-2B88EE311EE7}" type="slidenum">
              <a:rPr lang="en-US" altLang="en-US" smtClean="0"/>
              <a:pPr>
                <a:defRPr/>
              </a:pPr>
              <a:t>‹#›</a:t>
            </a:fld>
            <a:endParaRPr lang="en-US" altLang="en-US" dirty="0"/>
          </a:p>
        </p:txBody>
      </p:sp>
    </p:spTree>
    <p:extLst>
      <p:ext uri="{BB962C8B-B14F-4D97-AF65-F5344CB8AC3E}">
        <p14:creationId xmlns:p14="http://schemas.microsoft.com/office/powerpoint/2010/main" val="1470920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4B7499E-3031-413E-B01E-B94970708CAA}" type="datetime4">
              <a:rPr lang="en-US" smtClean="0"/>
              <a:pPr/>
              <a:t>December 14, 2021</a:t>
            </a:fld>
            <a:endParaRPr 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921F9AA-87DE-409E-B103-512845331599}" type="slidenum">
              <a:rPr lang="en-US" altLang="en-US" smtClean="0"/>
              <a:pPr>
                <a:defRPr/>
              </a:pPr>
              <a:t>‹#›</a:t>
            </a:fld>
            <a:endParaRPr lang="en-US" altLang="en-US" dirty="0"/>
          </a:p>
        </p:txBody>
      </p:sp>
    </p:spTree>
    <p:extLst>
      <p:ext uri="{BB962C8B-B14F-4D97-AF65-F5344CB8AC3E}">
        <p14:creationId xmlns:p14="http://schemas.microsoft.com/office/powerpoint/2010/main" val="216557203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DC7EAB0C-2220-4D0E-A0DD-DB7FA0F742F4}" type="datetime4">
              <a:rPr lang="en-US" smtClean="0"/>
              <a:pPr/>
              <a:t>December 14, 2021</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2A2DB1D-2E93-4288-B615-767B4E40EC00}" type="slidenum">
              <a:rPr lang="en-US" altLang="en-US" smtClean="0"/>
              <a:pPr>
                <a:defRPr/>
              </a:pPr>
              <a:t>‹#›</a:t>
            </a:fld>
            <a:endParaRPr lang="en-US" altLang="en-US" dirty="0"/>
          </a:p>
        </p:txBody>
      </p:sp>
    </p:spTree>
    <p:extLst>
      <p:ext uri="{BB962C8B-B14F-4D97-AF65-F5344CB8AC3E}">
        <p14:creationId xmlns:p14="http://schemas.microsoft.com/office/powerpoint/2010/main" val="3906029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E3416D63-31BF-4B94-B6C5-E20B2C63F515}" type="datetime4">
              <a:rPr lang="en-US" smtClean="0"/>
              <a:pPr/>
              <a:t>December 14, 2021</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F0FFA8A-ADC7-4A6C-88A2-A6FB8DE3C942}" type="slidenum">
              <a:rPr lang="en-US" altLang="en-US" smtClean="0"/>
              <a:pPr>
                <a:defRPr/>
              </a:pPr>
              <a:t>‹#›</a:t>
            </a:fld>
            <a:endParaRPr lang="en-US" altLang="en-US" dirty="0"/>
          </a:p>
        </p:txBody>
      </p:sp>
    </p:spTree>
    <p:extLst>
      <p:ext uri="{BB962C8B-B14F-4D97-AF65-F5344CB8AC3E}">
        <p14:creationId xmlns:p14="http://schemas.microsoft.com/office/powerpoint/2010/main" val="4128685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ＭＳ Ｐゴシック" pitchFamily="1" charset="-128"/>
              </a:defRPr>
            </a:lvl1pPr>
          </a:lstStyle>
          <a:p>
            <a:fld id="{62B1B13E-D5AF-485E-81A1-82A140076526}" type="datetime4">
              <a:rPr lang="en-US" smtClean="0"/>
              <a:pPr/>
              <a:t>December 14, 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pitchFamily="1" charset="-128"/>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ＭＳ Ｐゴシック" pitchFamily="1" charset="-128"/>
              </a:defRPr>
            </a:lvl1pPr>
          </a:lstStyle>
          <a:p>
            <a:pPr>
              <a:defRPr/>
            </a:pPr>
            <a:fld id="{3921F9AA-87DE-409E-B103-512845331599}"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1" charset="0"/>
        </a:defRPr>
      </a:lvl2pPr>
      <a:lvl3pPr algn="ctr" rtl="0" eaLnBrk="1" fontAlgn="base" hangingPunct="1">
        <a:spcBef>
          <a:spcPct val="0"/>
        </a:spcBef>
        <a:spcAft>
          <a:spcPct val="0"/>
        </a:spcAft>
        <a:defRPr sz="4400">
          <a:solidFill>
            <a:schemeClr val="tx1"/>
          </a:solidFill>
          <a:latin typeface="Calibri" pitchFamily="1" charset="0"/>
        </a:defRPr>
      </a:lvl3pPr>
      <a:lvl4pPr algn="ctr" rtl="0" eaLnBrk="1" fontAlgn="base" hangingPunct="1">
        <a:spcBef>
          <a:spcPct val="0"/>
        </a:spcBef>
        <a:spcAft>
          <a:spcPct val="0"/>
        </a:spcAft>
        <a:defRPr sz="4400">
          <a:solidFill>
            <a:schemeClr val="tx1"/>
          </a:solidFill>
          <a:latin typeface="Calibri" pitchFamily="1" charset="0"/>
        </a:defRPr>
      </a:lvl4pPr>
      <a:lvl5pPr algn="ctr" rtl="0" eaLnBrk="1" fontAlgn="base" hangingPunct="1">
        <a:spcBef>
          <a:spcPct val="0"/>
        </a:spcBef>
        <a:spcAft>
          <a:spcPct val="0"/>
        </a:spcAft>
        <a:defRPr sz="4400">
          <a:solidFill>
            <a:schemeClr val="tx1"/>
          </a:solidFill>
          <a:latin typeface="Calibri" pitchFamily="1" charset="0"/>
        </a:defRPr>
      </a:lvl5pPr>
      <a:lvl6pPr marL="457200" algn="ctr" rtl="0" eaLnBrk="1" fontAlgn="base" hangingPunct="1">
        <a:spcBef>
          <a:spcPct val="0"/>
        </a:spcBef>
        <a:spcAft>
          <a:spcPct val="0"/>
        </a:spcAft>
        <a:defRPr sz="4400">
          <a:solidFill>
            <a:schemeClr val="tx1"/>
          </a:solidFill>
          <a:latin typeface="Calibri" pitchFamily="1" charset="0"/>
        </a:defRPr>
      </a:lvl6pPr>
      <a:lvl7pPr marL="914400" algn="ctr" rtl="0" eaLnBrk="1" fontAlgn="base" hangingPunct="1">
        <a:spcBef>
          <a:spcPct val="0"/>
        </a:spcBef>
        <a:spcAft>
          <a:spcPct val="0"/>
        </a:spcAft>
        <a:defRPr sz="4400">
          <a:solidFill>
            <a:schemeClr val="tx1"/>
          </a:solidFill>
          <a:latin typeface="Calibri" pitchFamily="1" charset="0"/>
        </a:defRPr>
      </a:lvl7pPr>
      <a:lvl8pPr marL="1371600" algn="ctr" rtl="0" eaLnBrk="1" fontAlgn="base" hangingPunct="1">
        <a:spcBef>
          <a:spcPct val="0"/>
        </a:spcBef>
        <a:spcAft>
          <a:spcPct val="0"/>
        </a:spcAft>
        <a:defRPr sz="4400">
          <a:solidFill>
            <a:schemeClr val="tx1"/>
          </a:solidFill>
          <a:latin typeface="Calibri" pitchFamily="1" charset="0"/>
        </a:defRPr>
      </a:lvl8pPr>
      <a:lvl9pPr marL="1828800" algn="ctr" rtl="0" eaLnBrk="1" fontAlgn="base" hangingPunct="1">
        <a:spcBef>
          <a:spcPct val="0"/>
        </a:spcBef>
        <a:spcAft>
          <a:spcPct val="0"/>
        </a:spcAft>
        <a:defRPr sz="4400">
          <a:solidFill>
            <a:schemeClr val="tx1"/>
          </a:solidFill>
          <a:latin typeface="Calibri" pitchFamily="1"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dol.ny.gov/ny-hero-act"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coronavirus.health.ny.gov/frequently-asked-questions-proof-full-vaccination-or-mask-requirement-businesses-and-venues"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ED40477-C709-40A1-9FC1-4A2705CC35E9}"/>
              </a:ext>
            </a:extLst>
          </p:cNvPr>
          <p:cNvSpPr/>
          <p:nvPr/>
        </p:nvSpPr>
        <p:spPr>
          <a:xfrm>
            <a:off x="-1" y="4200196"/>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pic>
        <p:nvPicPr>
          <p:cNvPr id="2" name="Picture 1">
            <a:extLst>
              <a:ext uri="{FF2B5EF4-FFF2-40B4-BE49-F238E27FC236}">
                <a16:creationId xmlns:a16="http://schemas.microsoft.com/office/drawing/2014/main" id="{E535B375-78B6-4222-8929-D3799E3A8C2C}"/>
              </a:ext>
            </a:extLst>
          </p:cNvPr>
          <p:cNvPicPr>
            <a:picLocks noChangeAspect="1"/>
          </p:cNvPicPr>
          <p:nvPr/>
        </p:nvPicPr>
        <p:blipFill>
          <a:blip r:embed="rId3"/>
          <a:stretch>
            <a:fillRect/>
          </a:stretch>
        </p:blipFill>
        <p:spPr>
          <a:xfrm>
            <a:off x="0" y="0"/>
            <a:ext cx="9144000" cy="4285307"/>
          </a:xfrm>
          <a:prstGeom prst="rect">
            <a:avLst/>
          </a:prstGeom>
        </p:spPr>
      </p:pic>
      <p:sp>
        <p:nvSpPr>
          <p:cNvPr id="4" name="Rectangle 3"/>
          <p:cNvSpPr/>
          <p:nvPr/>
        </p:nvSpPr>
        <p:spPr>
          <a:xfrm>
            <a:off x="0" y="0"/>
            <a:ext cx="9144000"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TextBox 6"/>
          <p:cNvSpPr txBox="1"/>
          <p:nvPr/>
        </p:nvSpPr>
        <p:spPr>
          <a:xfrm>
            <a:off x="0" y="5328052"/>
            <a:ext cx="9143999" cy="400110"/>
          </a:xfrm>
          <a:prstGeom prst="rect">
            <a:avLst/>
          </a:prstGeom>
          <a:noFill/>
        </p:spPr>
        <p:txBody>
          <a:bodyPr wrap="square">
            <a:spAutoFit/>
          </a:bodyPr>
          <a:lstStyle/>
          <a:p>
            <a:pPr algn="ctr">
              <a:defRPr/>
            </a:pPr>
            <a:r>
              <a:rPr lang="en-US" sz="2000" b="1" dirty="0">
                <a:solidFill>
                  <a:schemeClr val="tx2"/>
                </a:solidFill>
                <a:latin typeface="+mj-lt"/>
                <a:ea typeface="ＭＳ Ｐゴシック" pitchFamily="1" charset="-128"/>
              </a:rPr>
              <a:t>New York State Health and Essential Rights Act | Information &amp; Overview </a:t>
            </a:r>
            <a:endParaRPr lang="pt-BR" sz="2000" b="1" dirty="0">
              <a:solidFill>
                <a:schemeClr val="tx2"/>
              </a:solidFill>
              <a:latin typeface="+mj-lt"/>
              <a:ea typeface="ＭＳ Ｐゴシック" pitchFamily="1" charset="-128"/>
            </a:endParaRPr>
          </a:p>
        </p:txBody>
      </p:sp>
      <p:sp>
        <p:nvSpPr>
          <p:cNvPr id="6" name="Rectangle 5"/>
          <p:cNvSpPr/>
          <p:nvPr/>
        </p:nvSpPr>
        <p:spPr>
          <a:xfrm>
            <a:off x="80961" y="5741504"/>
            <a:ext cx="9144000" cy="830997"/>
          </a:xfrm>
          <a:prstGeom prst="rect">
            <a:avLst/>
          </a:prstGeom>
        </p:spPr>
        <p:txBody>
          <a:bodyPr wrap="square">
            <a:spAutoFit/>
          </a:bodyPr>
          <a:lstStyle/>
          <a:p>
            <a:pPr algn="ctr">
              <a:defRPr/>
            </a:pPr>
            <a:r>
              <a:rPr lang="en-US" sz="2800" b="1" dirty="0">
                <a:solidFill>
                  <a:schemeClr val="bg1">
                    <a:lumMod val="50000"/>
                  </a:schemeClr>
                </a:solidFill>
                <a:latin typeface="+mj-lt"/>
                <a:ea typeface="Tahoma" panose="020B0604030504040204" pitchFamily="34" charset="0"/>
                <a:cs typeface="Tahoma" panose="020B0604030504040204" pitchFamily="34" charset="0"/>
              </a:rPr>
              <a:t>Brian Greeson</a:t>
            </a:r>
          </a:p>
          <a:p>
            <a:pPr algn="ctr">
              <a:defRPr/>
            </a:pPr>
            <a:r>
              <a:rPr lang="en-US" sz="2000" b="1" i="1" dirty="0">
                <a:solidFill>
                  <a:schemeClr val="bg1">
                    <a:lumMod val="50000"/>
                  </a:schemeClr>
                </a:solidFill>
                <a:latin typeface="+mj-lt"/>
                <a:ea typeface="Tahoma" panose="020B0604030504040204" pitchFamily="34" charset="0"/>
                <a:cs typeface="Tahoma" panose="020B0604030504040204" pitchFamily="34" charset="0"/>
              </a:rPr>
              <a:t>Senior Loss Control Consultant</a:t>
            </a:r>
            <a:endParaRPr lang="en-US" sz="3600" b="1" dirty="0">
              <a:solidFill>
                <a:schemeClr val="bg1">
                  <a:lumMod val="50000"/>
                </a:schemeClr>
              </a:solidFill>
              <a:latin typeface="+mj-lt"/>
              <a:ea typeface="Tahoma" panose="020B0604030504040204" pitchFamily="34" charset="0"/>
              <a:cs typeface="Tahoma" panose="020B0604030504040204" pitchFamily="34" charset="0"/>
            </a:endParaRPr>
          </a:p>
        </p:txBody>
      </p:sp>
      <p:grpSp>
        <p:nvGrpSpPr>
          <p:cNvPr id="9" name="Group 8">
            <a:extLst>
              <a:ext uri="{FF2B5EF4-FFF2-40B4-BE49-F238E27FC236}">
                <a16:creationId xmlns:a16="http://schemas.microsoft.com/office/drawing/2014/main" id="{49899610-9F61-4463-8375-06B9C21A43E7}"/>
              </a:ext>
            </a:extLst>
          </p:cNvPr>
          <p:cNvGrpSpPr/>
          <p:nvPr/>
        </p:nvGrpSpPr>
        <p:grpSpPr>
          <a:xfrm>
            <a:off x="3700461" y="3126994"/>
            <a:ext cx="1905000" cy="1905000"/>
            <a:chOff x="4114800" y="2590800"/>
            <a:chExt cx="1905000" cy="1905000"/>
          </a:xfrm>
        </p:grpSpPr>
        <p:sp>
          <p:nvSpPr>
            <p:cNvPr id="8" name="Oval 7">
              <a:extLst>
                <a:ext uri="{FF2B5EF4-FFF2-40B4-BE49-F238E27FC236}">
                  <a16:creationId xmlns:a16="http://schemas.microsoft.com/office/drawing/2014/main" id="{16970198-9671-40D7-A870-776B2BC8C329}"/>
                </a:ext>
              </a:extLst>
            </p:cNvPr>
            <p:cNvSpPr/>
            <p:nvPr/>
          </p:nvSpPr>
          <p:spPr>
            <a:xfrm>
              <a:off x="4114800" y="2590800"/>
              <a:ext cx="1905000" cy="19050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24"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6106" y="3180697"/>
              <a:ext cx="1322388" cy="725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66927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1905000"/>
            <a:ext cx="7772400" cy="4724400"/>
          </a:xfrm>
        </p:spPr>
        <p:txBody>
          <a:bodyPr lIns="90488" tIns="44450" rIns="90488" bIns="44450"/>
          <a:lstStyle/>
          <a:p>
            <a:pPr lvl="0">
              <a:buFont typeface="Wingdings" panose="05000000000000000000" pitchFamily="2" charset="2"/>
              <a:buChar char="ü"/>
            </a:pPr>
            <a:r>
              <a:rPr lang="en-US" sz="2400" b="1" dirty="0">
                <a:solidFill>
                  <a:schemeClr val="tx2"/>
                </a:solidFill>
              </a:rPr>
              <a:t>Health Screening </a:t>
            </a:r>
            <a:r>
              <a:rPr lang="en-US" sz="2400" dirty="0"/>
              <a:t>- Health screening for the disease shall be </a:t>
            </a:r>
            <a:r>
              <a:rPr lang="en-US" sz="2400" b="1" dirty="0"/>
              <a:t>performed at the beginning of the workday</a:t>
            </a:r>
            <a:r>
              <a:rPr lang="en-US" sz="2400" dirty="0"/>
              <a:t>, in accordance with guidance issued by State DOH or the CDC. </a:t>
            </a:r>
          </a:p>
          <a:p>
            <a:pPr lvl="0"/>
            <a:r>
              <a:rPr lang="en-US" sz="2400" dirty="0"/>
              <a:t>Employers must </a:t>
            </a:r>
            <a:r>
              <a:rPr lang="en-US" sz="2400" b="1" dirty="0"/>
              <a:t>limit the exposure </a:t>
            </a:r>
            <a:r>
              <a:rPr lang="en-US" sz="2400" dirty="0"/>
              <a:t>of other individuals to employees demonstrating any symptoms of an airborne infectious disease. </a:t>
            </a:r>
          </a:p>
          <a:p>
            <a:r>
              <a:rPr lang="en-US" sz="2400" dirty="0"/>
              <a:t>Follow State DOH and or the CDC </a:t>
            </a:r>
            <a:r>
              <a:rPr lang="en-US" sz="2400" b="1" dirty="0"/>
              <a:t>protocols regarding testing, isolation and quarantine </a:t>
            </a:r>
            <a:r>
              <a:rPr lang="en-US" sz="2400" dirty="0"/>
              <a:t>before allowing employees to return to the worksite and inform employees of the same.</a:t>
            </a:r>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Plan Components </a:t>
            </a:r>
            <a:endParaRPr lang="en-US" sz="4400" dirty="0">
              <a:solidFill>
                <a:srgbClr val="FFC000"/>
              </a:solidFill>
            </a:endParaRPr>
          </a:p>
        </p:txBody>
      </p:sp>
      <p:pic>
        <p:nvPicPr>
          <p:cNvPr id="4" name="Picture 5">
            <a:extLst>
              <a:ext uri="{FF2B5EF4-FFF2-40B4-BE49-F238E27FC236}">
                <a16:creationId xmlns:a16="http://schemas.microsoft.com/office/drawing/2014/main" id="{4441710A-D065-4443-8876-3E3161B2BA0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66964A5F-03B7-4749-B141-341A8A5814AA}"/>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AD838CBA-2A0F-49D6-BC5C-310701F1525C}"/>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NYS HERO ACT</a:t>
            </a:r>
          </a:p>
        </p:txBody>
      </p:sp>
      <p:sp>
        <p:nvSpPr>
          <p:cNvPr id="8" name="Slide Number Placeholder 5">
            <a:extLst>
              <a:ext uri="{FF2B5EF4-FFF2-40B4-BE49-F238E27FC236}">
                <a16:creationId xmlns:a16="http://schemas.microsoft.com/office/drawing/2014/main" id="{D8D2B3A6-B6C5-4813-883A-8562BA43BC2D}"/>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10</a:t>
            </a:fld>
            <a:endParaRPr lang="en-US" dirty="0"/>
          </a:p>
        </p:txBody>
      </p:sp>
    </p:spTree>
    <p:extLst>
      <p:ext uri="{BB962C8B-B14F-4D97-AF65-F5344CB8AC3E}">
        <p14:creationId xmlns:p14="http://schemas.microsoft.com/office/powerpoint/2010/main" val="114940281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304800" y="1905000"/>
            <a:ext cx="5105400" cy="4724400"/>
          </a:xfrm>
        </p:spPr>
        <p:txBody>
          <a:bodyPr lIns="90488" tIns="44450" rIns="90488" bIns="44450"/>
          <a:lstStyle/>
          <a:p>
            <a:pPr lvl="0">
              <a:buFont typeface="Wingdings" panose="05000000000000000000" pitchFamily="2" charset="2"/>
              <a:buChar char="ü"/>
            </a:pPr>
            <a:r>
              <a:rPr lang="en-US" sz="2400" b="1" dirty="0">
                <a:solidFill>
                  <a:schemeClr val="tx2"/>
                </a:solidFill>
              </a:rPr>
              <a:t>Face Coverings </a:t>
            </a:r>
            <a:r>
              <a:rPr lang="en-US" sz="2400" dirty="0"/>
              <a:t>- The </a:t>
            </a:r>
            <a:r>
              <a:rPr lang="en-US" sz="2400" b="1" dirty="0"/>
              <a:t>employer shall select and provide at no cost to employees </a:t>
            </a:r>
            <a:r>
              <a:rPr lang="en-US" sz="2400" dirty="0"/>
              <a:t>face coverings deemed appropriate and in accordance with guidance from NY DOH or the CDC</a:t>
            </a:r>
          </a:p>
          <a:p>
            <a:r>
              <a:rPr lang="en-US" sz="2400" dirty="0"/>
              <a:t>The employer shall </a:t>
            </a:r>
            <a:r>
              <a:rPr lang="en-US" sz="2400" b="1" dirty="0"/>
              <a:t>require that employees wear appropriate face coverings when physical distancing cannot be maintained </a:t>
            </a:r>
            <a:r>
              <a:rPr lang="en-US" sz="2400" dirty="0"/>
              <a:t>and in accordance </a:t>
            </a:r>
            <a:r>
              <a:rPr lang="en-US" sz="2400" b="1" dirty="0"/>
              <a:t>with applicable guidance from State DOH </a:t>
            </a:r>
            <a:r>
              <a:rPr lang="en-US" sz="2400" dirty="0"/>
              <a:t>or the CDC</a:t>
            </a:r>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Plan Components – Face Coverings</a:t>
            </a:r>
            <a:endParaRPr lang="en-US" sz="4400" dirty="0">
              <a:solidFill>
                <a:srgbClr val="FFC000"/>
              </a:solidFill>
            </a:endParaRPr>
          </a:p>
        </p:txBody>
      </p:sp>
      <p:pic>
        <p:nvPicPr>
          <p:cNvPr id="6" name="Picture 5">
            <a:extLst>
              <a:ext uri="{FF2B5EF4-FFF2-40B4-BE49-F238E27FC236}">
                <a16:creationId xmlns:a16="http://schemas.microsoft.com/office/drawing/2014/main" id="{D91ACF60-F144-469A-878A-1E68A63C98E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0DEEF01A-75AC-4C31-8255-3A3102AEF614}"/>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pic>
        <p:nvPicPr>
          <p:cNvPr id="2050" name="Picture 2" descr="Get in Touch">
            <a:extLst>
              <a:ext uri="{FF2B5EF4-FFF2-40B4-BE49-F238E27FC236}">
                <a16:creationId xmlns:a16="http://schemas.microsoft.com/office/drawing/2014/main" id="{46A94475-5304-45E4-8225-572C82C9A8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871831"/>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4">
            <a:extLst>
              <a:ext uri="{FF2B5EF4-FFF2-40B4-BE49-F238E27FC236}">
                <a16:creationId xmlns:a16="http://schemas.microsoft.com/office/drawing/2014/main" id="{1BAD9AF1-4B8F-4756-AFAC-AB08B2041355}"/>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NYS HERO ACT</a:t>
            </a:r>
          </a:p>
        </p:txBody>
      </p:sp>
      <p:sp>
        <p:nvSpPr>
          <p:cNvPr id="9" name="Slide Number Placeholder 5">
            <a:extLst>
              <a:ext uri="{FF2B5EF4-FFF2-40B4-BE49-F238E27FC236}">
                <a16:creationId xmlns:a16="http://schemas.microsoft.com/office/drawing/2014/main" id="{CB958DE1-D945-4344-97ED-590A6A02CE2B}"/>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11</a:t>
            </a:fld>
            <a:endParaRPr lang="en-US" dirty="0"/>
          </a:p>
        </p:txBody>
      </p:sp>
    </p:spTree>
    <p:extLst>
      <p:ext uri="{BB962C8B-B14F-4D97-AF65-F5344CB8AC3E}">
        <p14:creationId xmlns:p14="http://schemas.microsoft.com/office/powerpoint/2010/main" val="319277313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304800" y="1905000"/>
            <a:ext cx="8001000" cy="4376569"/>
          </a:xfrm>
        </p:spPr>
        <p:txBody>
          <a:bodyPr lIns="90488" tIns="44450" rIns="90488" bIns="44450"/>
          <a:lstStyle/>
          <a:p>
            <a:pPr marL="0" lvl="0" indent="0">
              <a:buNone/>
            </a:pPr>
            <a:r>
              <a:rPr lang="en-US" sz="2400" b="1" dirty="0"/>
              <a:t>Revision to Model Plan Template on Face Coverings</a:t>
            </a:r>
            <a:r>
              <a:rPr lang="en-US" sz="2400" dirty="0"/>
              <a:t>: The NY State Department of Labor amended the model plan template prevention plan to address the use of face coverings.  </a:t>
            </a:r>
          </a:p>
          <a:p>
            <a:pPr marL="0" lvl="0" indent="0">
              <a:buNone/>
            </a:pPr>
            <a:r>
              <a:rPr lang="en-US" sz="2400" dirty="0"/>
              <a:t>This change explained that in workplaces where </a:t>
            </a:r>
            <a:r>
              <a:rPr lang="en-US" sz="2400" u="sng" dirty="0"/>
              <a:t>all</a:t>
            </a:r>
            <a:r>
              <a:rPr lang="en-US" sz="2400" dirty="0"/>
              <a:t> individuals on the premises (not just employees) are fully vaccinated, the Department recommends, but does not require, that employees wear face coverings in accordance with guidance from the NY State Department of Health or the CDC. </a:t>
            </a:r>
          </a:p>
          <a:p>
            <a:pPr marL="0" indent="0">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Plan Components – Face Coverings</a:t>
            </a:r>
            <a:endParaRPr lang="en-US" sz="4400" dirty="0">
              <a:solidFill>
                <a:srgbClr val="FFC000"/>
              </a:solidFill>
            </a:endParaRPr>
          </a:p>
        </p:txBody>
      </p:sp>
      <p:pic>
        <p:nvPicPr>
          <p:cNvPr id="6" name="Picture 5">
            <a:extLst>
              <a:ext uri="{FF2B5EF4-FFF2-40B4-BE49-F238E27FC236}">
                <a16:creationId xmlns:a16="http://schemas.microsoft.com/office/drawing/2014/main" id="{D91ACF60-F144-469A-878A-1E68A63C98E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0DEEF01A-75AC-4C31-8255-3A3102AEF614}"/>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8" name="Footer Placeholder 4">
            <a:extLst>
              <a:ext uri="{FF2B5EF4-FFF2-40B4-BE49-F238E27FC236}">
                <a16:creationId xmlns:a16="http://schemas.microsoft.com/office/drawing/2014/main" id="{1BAD9AF1-4B8F-4756-AFAC-AB08B2041355}"/>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NYS HERO ACT</a:t>
            </a:r>
          </a:p>
        </p:txBody>
      </p:sp>
      <p:sp>
        <p:nvSpPr>
          <p:cNvPr id="9" name="Slide Number Placeholder 5">
            <a:extLst>
              <a:ext uri="{FF2B5EF4-FFF2-40B4-BE49-F238E27FC236}">
                <a16:creationId xmlns:a16="http://schemas.microsoft.com/office/drawing/2014/main" id="{CB958DE1-D945-4344-97ED-590A6A02CE2B}"/>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12</a:t>
            </a:fld>
            <a:endParaRPr lang="en-US" dirty="0"/>
          </a:p>
        </p:txBody>
      </p:sp>
    </p:spTree>
    <p:extLst>
      <p:ext uri="{BB962C8B-B14F-4D97-AF65-F5344CB8AC3E}">
        <p14:creationId xmlns:p14="http://schemas.microsoft.com/office/powerpoint/2010/main" val="345434399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304800" y="1905000"/>
            <a:ext cx="8001000" cy="4376569"/>
          </a:xfrm>
        </p:spPr>
        <p:txBody>
          <a:bodyPr lIns="90488" tIns="44450" rIns="90488" bIns="44450"/>
          <a:lstStyle/>
          <a:p>
            <a:pPr marL="0" indent="0">
              <a:buNone/>
            </a:pPr>
            <a:r>
              <a:rPr lang="en-US" sz="2400" dirty="0"/>
              <a:t>However, most workplaces will not be able to say that everyone on site is fully vaccinated. Thus, in such workplaces, The NYS DOL has stated employees are to follow guidance from the NY State’s Department of Health or the CDC. Note, as has been previously communicated, </a:t>
            </a:r>
            <a:r>
              <a:rPr lang="en-US" sz="2400" b="1" dirty="0"/>
              <a:t>OSHA, the CDC, the NYS DOL and the NY State DOH all </a:t>
            </a:r>
            <a:r>
              <a:rPr lang="en-US" sz="2400" b="1" i="1" dirty="0"/>
              <a:t>recommend </a:t>
            </a:r>
            <a:r>
              <a:rPr lang="en-US" sz="2400" b="1" dirty="0"/>
              <a:t>the use of proper face coverings indoors – whether individuals are vaccinated or not</a:t>
            </a:r>
            <a:r>
              <a:rPr lang="en-US" sz="2400" dirty="0"/>
              <a:t>. </a:t>
            </a:r>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Plan Components – Face Coverings</a:t>
            </a:r>
            <a:endParaRPr lang="en-US" sz="4400" dirty="0">
              <a:solidFill>
                <a:srgbClr val="FFC000"/>
              </a:solidFill>
            </a:endParaRPr>
          </a:p>
        </p:txBody>
      </p:sp>
      <p:pic>
        <p:nvPicPr>
          <p:cNvPr id="6" name="Picture 5">
            <a:extLst>
              <a:ext uri="{FF2B5EF4-FFF2-40B4-BE49-F238E27FC236}">
                <a16:creationId xmlns:a16="http://schemas.microsoft.com/office/drawing/2014/main" id="{D91ACF60-F144-469A-878A-1E68A63C98E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0DEEF01A-75AC-4C31-8255-3A3102AEF614}"/>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8" name="Footer Placeholder 4">
            <a:extLst>
              <a:ext uri="{FF2B5EF4-FFF2-40B4-BE49-F238E27FC236}">
                <a16:creationId xmlns:a16="http://schemas.microsoft.com/office/drawing/2014/main" id="{1BAD9AF1-4B8F-4756-AFAC-AB08B2041355}"/>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NYS HERO ACT</a:t>
            </a:r>
          </a:p>
        </p:txBody>
      </p:sp>
      <p:sp>
        <p:nvSpPr>
          <p:cNvPr id="9" name="Slide Number Placeholder 5">
            <a:extLst>
              <a:ext uri="{FF2B5EF4-FFF2-40B4-BE49-F238E27FC236}">
                <a16:creationId xmlns:a16="http://schemas.microsoft.com/office/drawing/2014/main" id="{CB958DE1-D945-4344-97ED-590A6A02CE2B}"/>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13</a:t>
            </a:fld>
            <a:endParaRPr lang="en-US" dirty="0"/>
          </a:p>
        </p:txBody>
      </p:sp>
    </p:spTree>
    <p:extLst>
      <p:ext uri="{BB962C8B-B14F-4D97-AF65-F5344CB8AC3E}">
        <p14:creationId xmlns:p14="http://schemas.microsoft.com/office/powerpoint/2010/main" val="262765631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304800" y="1905000"/>
            <a:ext cx="8001000" cy="4376569"/>
          </a:xfrm>
        </p:spPr>
        <p:txBody>
          <a:bodyPr lIns="90488" tIns="44450" rIns="90488" bIns="44450"/>
          <a:lstStyle/>
          <a:p>
            <a:pPr marL="0" indent="0" algn="just">
              <a:buClr>
                <a:srgbClr val="FF0000"/>
              </a:buClr>
              <a:buNone/>
            </a:pPr>
            <a:r>
              <a:rPr lang="en-US" sz="2400" b="1" dirty="0"/>
              <a:t>New NY State Commissioner’s Determination on Indoor Masking Pursuant to 10 NYCRR 2.60 - December 10, 2021</a:t>
            </a:r>
          </a:p>
          <a:p>
            <a:pPr marL="0" indent="0" algn="just">
              <a:buClr>
                <a:srgbClr val="FF0000"/>
              </a:buClr>
              <a:buNone/>
            </a:pPr>
            <a:endParaRPr lang="en-US" sz="2400" b="1" dirty="0"/>
          </a:p>
          <a:p>
            <a:pPr marL="0" indent="0">
              <a:buClr>
                <a:srgbClr val="FF0000"/>
              </a:buClr>
              <a:buNone/>
            </a:pPr>
            <a:r>
              <a:rPr lang="en-US" sz="2400" dirty="0"/>
              <a:t>Employers must continue to comply with the NYS Health and Essential Rights Act (NY HERO ACT), which affords protections for private sector employees against an airborne infectious disease outbreak by requiring employers to </a:t>
            </a:r>
            <a:r>
              <a:rPr lang="en-US" sz="2400" b="1" dirty="0"/>
              <a:t>ensure employees wear appropriate face coverings in accordance with Department of Health guidance. </a:t>
            </a:r>
          </a:p>
          <a:p>
            <a:pPr marL="0" indent="0" algn="just">
              <a:buClr>
                <a:srgbClr val="FF0000"/>
              </a:buClr>
              <a:buNone/>
            </a:pPr>
            <a:endParaRPr lang="en-US" sz="2400" dirty="0"/>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UPDATE 12-13-21 Plan Components - Face Coverings </a:t>
            </a:r>
            <a:endParaRPr lang="en-US" sz="4400" dirty="0">
              <a:solidFill>
                <a:srgbClr val="FFC000"/>
              </a:solidFill>
            </a:endParaRPr>
          </a:p>
        </p:txBody>
      </p:sp>
      <p:pic>
        <p:nvPicPr>
          <p:cNvPr id="6" name="Picture 5">
            <a:extLst>
              <a:ext uri="{FF2B5EF4-FFF2-40B4-BE49-F238E27FC236}">
                <a16:creationId xmlns:a16="http://schemas.microsoft.com/office/drawing/2014/main" id="{D91ACF60-F144-469A-878A-1E68A63C98E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0DEEF01A-75AC-4C31-8255-3A3102AEF614}"/>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8" name="Footer Placeholder 4">
            <a:extLst>
              <a:ext uri="{FF2B5EF4-FFF2-40B4-BE49-F238E27FC236}">
                <a16:creationId xmlns:a16="http://schemas.microsoft.com/office/drawing/2014/main" id="{1BAD9AF1-4B8F-4756-AFAC-AB08B2041355}"/>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NYS HERO ACT</a:t>
            </a:r>
          </a:p>
        </p:txBody>
      </p:sp>
      <p:sp>
        <p:nvSpPr>
          <p:cNvPr id="9" name="Slide Number Placeholder 5">
            <a:extLst>
              <a:ext uri="{FF2B5EF4-FFF2-40B4-BE49-F238E27FC236}">
                <a16:creationId xmlns:a16="http://schemas.microsoft.com/office/drawing/2014/main" id="{CB958DE1-D945-4344-97ED-590A6A02CE2B}"/>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14</a:t>
            </a:fld>
            <a:endParaRPr lang="en-US" dirty="0"/>
          </a:p>
        </p:txBody>
      </p:sp>
    </p:spTree>
    <p:extLst>
      <p:ext uri="{BB962C8B-B14F-4D97-AF65-F5344CB8AC3E}">
        <p14:creationId xmlns:p14="http://schemas.microsoft.com/office/powerpoint/2010/main" val="259072387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304800" y="1905000"/>
            <a:ext cx="8001000" cy="4376569"/>
          </a:xfrm>
        </p:spPr>
        <p:txBody>
          <a:bodyPr lIns="90488" tIns="44450" rIns="90488" bIns="44450"/>
          <a:lstStyle/>
          <a:p>
            <a:pPr marL="0" indent="0" algn="just">
              <a:buClr>
                <a:srgbClr val="FF0000"/>
              </a:buClr>
              <a:buNone/>
            </a:pPr>
            <a:endParaRPr lang="en-US" sz="2400" dirty="0"/>
          </a:p>
          <a:p>
            <a:pPr marL="0" indent="0" algn="just">
              <a:buClr>
                <a:srgbClr val="FF0000"/>
              </a:buClr>
              <a:buNone/>
            </a:pPr>
            <a:endParaRPr lang="en-US" sz="2400" dirty="0"/>
          </a:p>
          <a:p>
            <a:pPr marL="0" indent="0">
              <a:buClr>
                <a:srgbClr val="FF0000"/>
              </a:buClr>
              <a:buNone/>
            </a:pPr>
            <a:r>
              <a:rPr lang="en-US" sz="2400" dirty="0"/>
              <a:t>For purposes of complying with the NY HERO Act, the Commissioner’s Determination constitutes Department of Health guidance related to face coverings, </a:t>
            </a:r>
            <a:r>
              <a:rPr lang="en-US" sz="2400" b="1" dirty="0"/>
              <a:t>meaning employers must ensure their employees adhere to masking requirements or require proof of vaccination as a condition of entry into the business. </a:t>
            </a:r>
          </a:p>
          <a:p>
            <a:pPr marL="0" indent="0" algn="just">
              <a:buClr>
                <a:srgbClr val="FF0000"/>
              </a:buClr>
              <a:buNone/>
            </a:pPr>
            <a:endParaRPr lang="en-US" altLang="en-US" sz="2400" b="1" dirty="0">
              <a:cs typeface="Times New Roman" panose="02020603050405020304" pitchFamily="18" charset="0"/>
            </a:endParaRPr>
          </a:p>
          <a:p>
            <a:pPr marL="0" indent="0" algn="just">
              <a:buNone/>
            </a:pPr>
            <a:endParaRPr lang="en-US" altLang="en-US" sz="2400" dirty="0">
              <a:cs typeface="Times New Roman" panose="02020603050405020304" pitchFamily="18" charset="0"/>
            </a:endParaRPr>
          </a:p>
          <a:p>
            <a:pPr marL="457200" indent="-457200" algn="just">
              <a:buClr>
                <a:srgbClr val="FF0000"/>
              </a:buClr>
              <a:buAutoNum type="arabicPeriod"/>
            </a:pPr>
            <a:endParaRPr lang="en-US" altLang="en-US" sz="2400"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UPDATE Plan Components - Face Coverings </a:t>
            </a:r>
            <a:endParaRPr lang="en-US" sz="4400" dirty="0">
              <a:solidFill>
                <a:srgbClr val="FFC000"/>
              </a:solidFill>
            </a:endParaRPr>
          </a:p>
        </p:txBody>
      </p:sp>
      <p:pic>
        <p:nvPicPr>
          <p:cNvPr id="6" name="Picture 5">
            <a:extLst>
              <a:ext uri="{FF2B5EF4-FFF2-40B4-BE49-F238E27FC236}">
                <a16:creationId xmlns:a16="http://schemas.microsoft.com/office/drawing/2014/main" id="{D91ACF60-F144-469A-878A-1E68A63C98E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0DEEF01A-75AC-4C31-8255-3A3102AEF614}"/>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8" name="Footer Placeholder 4">
            <a:extLst>
              <a:ext uri="{FF2B5EF4-FFF2-40B4-BE49-F238E27FC236}">
                <a16:creationId xmlns:a16="http://schemas.microsoft.com/office/drawing/2014/main" id="{1BAD9AF1-4B8F-4756-AFAC-AB08B2041355}"/>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NYS HERO ACT</a:t>
            </a:r>
          </a:p>
        </p:txBody>
      </p:sp>
      <p:sp>
        <p:nvSpPr>
          <p:cNvPr id="9" name="Slide Number Placeholder 5">
            <a:extLst>
              <a:ext uri="{FF2B5EF4-FFF2-40B4-BE49-F238E27FC236}">
                <a16:creationId xmlns:a16="http://schemas.microsoft.com/office/drawing/2014/main" id="{CB958DE1-D945-4344-97ED-590A6A02CE2B}"/>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15</a:t>
            </a:fld>
            <a:endParaRPr lang="en-US" dirty="0"/>
          </a:p>
        </p:txBody>
      </p:sp>
    </p:spTree>
    <p:extLst>
      <p:ext uri="{BB962C8B-B14F-4D97-AF65-F5344CB8AC3E}">
        <p14:creationId xmlns:p14="http://schemas.microsoft.com/office/powerpoint/2010/main" val="255535976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304800" y="1905000"/>
            <a:ext cx="8001000" cy="4376569"/>
          </a:xfrm>
        </p:spPr>
        <p:txBody>
          <a:bodyPr lIns="90488" tIns="44450" rIns="90488" bIns="44450"/>
          <a:lstStyle/>
          <a:p>
            <a:pPr marL="0" indent="0" algn="just">
              <a:buClr>
                <a:srgbClr val="FF0000"/>
              </a:buClr>
              <a:buNone/>
            </a:pPr>
            <a:r>
              <a:rPr lang="en-US" altLang="en-US" sz="2400" dirty="0">
                <a:cs typeface="Times New Roman" panose="02020603050405020304" pitchFamily="18" charset="0"/>
              </a:rPr>
              <a:t>Face Covering/Masking Requirements per NYS DOH</a:t>
            </a:r>
          </a:p>
          <a:p>
            <a:pPr marL="457200" indent="-457200" algn="just">
              <a:buAutoNum type="arabicPeriod"/>
            </a:pPr>
            <a:r>
              <a:rPr lang="en-US" altLang="en-US" sz="2400" dirty="0">
                <a:cs typeface="Times New Roman" panose="02020603050405020304" pitchFamily="18" charset="0"/>
              </a:rPr>
              <a:t>Healthcare</a:t>
            </a:r>
          </a:p>
          <a:p>
            <a:pPr marL="457200" indent="-457200" algn="just">
              <a:buAutoNum type="arabicPeriod"/>
            </a:pPr>
            <a:r>
              <a:rPr lang="en-US" altLang="en-US" sz="2400" dirty="0">
                <a:cs typeface="Times New Roman" panose="02020603050405020304" pitchFamily="18" charset="0"/>
              </a:rPr>
              <a:t>Adult Care Facilities</a:t>
            </a:r>
          </a:p>
          <a:p>
            <a:pPr marL="457200" indent="-457200" algn="just">
              <a:buAutoNum type="arabicPeriod"/>
            </a:pPr>
            <a:r>
              <a:rPr lang="en-US" altLang="en-US" sz="2400" dirty="0">
                <a:cs typeface="Times New Roman" panose="02020603050405020304" pitchFamily="18" charset="0"/>
              </a:rPr>
              <a:t>Schools</a:t>
            </a:r>
          </a:p>
          <a:p>
            <a:pPr marL="457200" indent="-457200" algn="just">
              <a:buAutoNum type="arabicPeriod"/>
            </a:pPr>
            <a:r>
              <a:rPr lang="en-US" altLang="en-US" sz="2400" dirty="0">
                <a:cs typeface="Times New Roman" panose="02020603050405020304" pitchFamily="18" charset="0"/>
              </a:rPr>
              <a:t>Correctional Facilities</a:t>
            </a:r>
          </a:p>
          <a:p>
            <a:pPr marL="457200" indent="-457200" algn="just">
              <a:buAutoNum type="arabicPeriod"/>
            </a:pPr>
            <a:r>
              <a:rPr lang="en-US" altLang="en-US" sz="2400" dirty="0">
                <a:cs typeface="Times New Roman" panose="02020603050405020304" pitchFamily="18" charset="0"/>
              </a:rPr>
              <a:t>Homeless Shelters</a:t>
            </a:r>
          </a:p>
          <a:p>
            <a:pPr marL="457200" indent="-457200" algn="just">
              <a:buAutoNum type="arabicPeriod"/>
            </a:pPr>
            <a:r>
              <a:rPr lang="en-US" altLang="en-US" sz="2400" dirty="0">
                <a:cs typeface="Times New Roman" panose="02020603050405020304" pitchFamily="18" charset="0"/>
              </a:rPr>
              <a:t>Public Transportation</a:t>
            </a:r>
          </a:p>
          <a:p>
            <a:pPr marL="457200" indent="-457200" algn="just">
              <a:buAutoNum type="arabicPeriod"/>
            </a:pPr>
            <a:r>
              <a:rPr lang="en-US" altLang="en-US" sz="2400" dirty="0">
                <a:cs typeface="Times New Roman" panose="02020603050405020304" pitchFamily="18" charset="0"/>
              </a:rPr>
              <a:t>All Indoor Public Places Not Otherwise Covered by This Determination</a:t>
            </a:r>
          </a:p>
          <a:p>
            <a:pPr marL="457200" indent="-457200" algn="just">
              <a:buAutoNum type="arabicPeriod"/>
            </a:pPr>
            <a:endParaRPr lang="en-US" altLang="en-US" sz="2400" dirty="0">
              <a:cs typeface="Times New Roman" panose="02020603050405020304" pitchFamily="18" charset="0"/>
            </a:endParaRPr>
          </a:p>
          <a:p>
            <a:pPr marL="457200" indent="-457200" algn="just">
              <a:buClr>
                <a:srgbClr val="FF0000"/>
              </a:buClr>
              <a:buAutoNum type="arabicPeriod"/>
            </a:pPr>
            <a:endParaRPr lang="en-US" altLang="en-US" sz="2400"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UPDATE Plan Components - Face Coverings </a:t>
            </a:r>
            <a:endParaRPr lang="en-US" sz="4400" dirty="0">
              <a:solidFill>
                <a:srgbClr val="FFC000"/>
              </a:solidFill>
            </a:endParaRPr>
          </a:p>
        </p:txBody>
      </p:sp>
      <p:pic>
        <p:nvPicPr>
          <p:cNvPr id="6" name="Picture 5">
            <a:extLst>
              <a:ext uri="{FF2B5EF4-FFF2-40B4-BE49-F238E27FC236}">
                <a16:creationId xmlns:a16="http://schemas.microsoft.com/office/drawing/2014/main" id="{D91ACF60-F144-469A-878A-1E68A63C98E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0DEEF01A-75AC-4C31-8255-3A3102AEF614}"/>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8" name="Footer Placeholder 4">
            <a:extLst>
              <a:ext uri="{FF2B5EF4-FFF2-40B4-BE49-F238E27FC236}">
                <a16:creationId xmlns:a16="http://schemas.microsoft.com/office/drawing/2014/main" id="{1BAD9AF1-4B8F-4756-AFAC-AB08B2041355}"/>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NYS HERO ACT</a:t>
            </a:r>
          </a:p>
        </p:txBody>
      </p:sp>
      <p:sp>
        <p:nvSpPr>
          <p:cNvPr id="9" name="Slide Number Placeholder 5">
            <a:extLst>
              <a:ext uri="{FF2B5EF4-FFF2-40B4-BE49-F238E27FC236}">
                <a16:creationId xmlns:a16="http://schemas.microsoft.com/office/drawing/2014/main" id="{CB958DE1-D945-4344-97ED-590A6A02CE2B}"/>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16</a:t>
            </a:fld>
            <a:endParaRPr lang="en-US" dirty="0"/>
          </a:p>
        </p:txBody>
      </p:sp>
    </p:spTree>
    <p:extLst>
      <p:ext uri="{BB962C8B-B14F-4D97-AF65-F5344CB8AC3E}">
        <p14:creationId xmlns:p14="http://schemas.microsoft.com/office/powerpoint/2010/main" val="34404419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304800" y="1905000"/>
            <a:ext cx="8001000" cy="4376569"/>
          </a:xfrm>
        </p:spPr>
        <p:txBody>
          <a:bodyPr lIns="90488" tIns="44450" rIns="90488" bIns="44450"/>
          <a:lstStyle/>
          <a:p>
            <a:pPr marL="0" indent="0">
              <a:buNone/>
            </a:pPr>
            <a:r>
              <a:rPr lang="en-US" altLang="en-US" sz="2400" dirty="0">
                <a:cs typeface="Times New Roman" panose="02020603050405020304" pitchFamily="18" charset="0"/>
              </a:rPr>
              <a:t>Indoor Public Places:</a:t>
            </a:r>
          </a:p>
          <a:p>
            <a:pPr marL="457200" indent="-457200">
              <a:buAutoNum type="arabicPeriod"/>
            </a:pPr>
            <a:r>
              <a:rPr lang="en-US" sz="2400" dirty="0"/>
              <a:t>All persons, over age two and able to medically tolerate a</a:t>
            </a:r>
            <a:br>
              <a:rPr lang="en-US" sz="2400" dirty="0"/>
            </a:br>
            <a:r>
              <a:rPr lang="en-US" sz="2400" dirty="0"/>
              <a:t>face covering/mask, regardless of vaccination status, shall wear an appropriate face covering/mask while in any indoor public place.</a:t>
            </a:r>
          </a:p>
          <a:p>
            <a:pPr marL="457200" indent="-457200">
              <a:buAutoNum type="arabicPeriod"/>
            </a:pPr>
            <a:r>
              <a:rPr lang="en-US" sz="2400" dirty="0"/>
              <a:t>For purposes of this determination “indoor public place” shall mean </a:t>
            </a:r>
            <a:r>
              <a:rPr lang="en-US" sz="2400" b="1" dirty="0"/>
              <a:t>any indoor space that is not a private residence</a:t>
            </a:r>
            <a:r>
              <a:rPr lang="en-US" sz="2400" dirty="0"/>
              <a:t>. </a:t>
            </a:r>
          </a:p>
          <a:p>
            <a:pPr marL="457200" indent="-457200">
              <a:buAutoNum type="arabicPeriod"/>
            </a:pPr>
            <a:r>
              <a:rPr lang="en-US" sz="2400" dirty="0"/>
              <a:t>This requirement shall not apply to any indoor public area that requires proof of vaccination as a condition of entry.</a:t>
            </a:r>
          </a:p>
          <a:p>
            <a:pPr marL="457200" indent="-457200">
              <a:buAutoNum type="arabicPeriod"/>
            </a:pPr>
            <a:r>
              <a:rPr lang="en-US" altLang="en-US" sz="2400" dirty="0">
                <a:cs typeface="Times New Roman" panose="02020603050405020304" pitchFamily="18" charset="0"/>
              </a:rPr>
              <a:t>This requirement shall be in effect until January 15, 2022.</a:t>
            </a:r>
          </a:p>
          <a:p>
            <a:pPr marL="457200" indent="-457200">
              <a:buAutoNum type="arabicPeriod"/>
            </a:pPr>
            <a:endParaRPr lang="en-US" altLang="en-US" sz="2400" dirty="0">
              <a:cs typeface="Times New Roman" panose="02020603050405020304" pitchFamily="18" charset="0"/>
            </a:endParaRPr>
          </a:p>
          <a:p>
            <a:pPr marL="457200" indent="-457200" algn="just">
              <a:buAutoNum type="arabicPeriod"/>
            </a:pPr>
            <a:endParaRPr lang="en-US" altLang="en-US" sz="2400" dirty="0">
              <a:cs typeface="Times New Roman" panose="02020603050405020304" pitchFamily="18" charset="0"/>
            </a:endParaRPr>
          </a:p>
          <a:p>
            <a:pPr marL="457200" indent="-457200" algn="just">
              <a:buClr>
                <a:srgbClr val="FF0000"/>
              </a:buClr>
              <a:buAutoNum type="arabicPeriod"/>
            </a:pPr>
            <a:endParaRPr lang="en-US" altLang="en-US" sz="2400"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UPDATE Plan Components - Face Coverings </a:t>
            </a:r>
            <a:endParaRPr lang="en-US" sz="4400" dirty="0">
              <a:solidFill>
                <a:srgbClr val="FFC000"/>
              </a:solidFill>
            </a:endParaRPr>
          </a:p>
        </p:txBody>
      </p:sp>
      <p:pic>
        <p:nvPicPr>
          <p:cNvPr id="6" name="Picture 5">
            <a:extLst>
              <a:ext uri="{FF2B5EF4-FFF2-40B4-BE49-F238E27FC236}">
                <a16:creationId xmlns:a16="http://schemas.microsoft.com/office/drawing/2014/main" id="{D91ACF60-F144-469A-878A-1E68A63C98E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0DEEF01A-75AC-4C31-8255-3A3102AEF614}"/>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8" name="Footer Placeholder 4">
            <a:extLst>
              <a:ext uri="{FF2B5EF4-FFF2-40B4-BE49-F238E27FC236}">
                <a16:creationId xmlns:a16="http://schemas.microsoft.com/office/drawing/2014/main" id="{1BAD9AF1-4B8F-4756-AFAC-AB08B2041355}"/>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NYS HERO ACT</a:t>
            </a:r>
          </a:p>
        </p:txBody>
      </p:sp>
      <p:sp>
        <p:nvSpPr>
          <p:cNvPr id="9" name="Slide Number Placeholder 5">
            <a:extLst>
              <a:ext uri="{FF2B5EF4-FFF2-40B4-BE49-F238E27FC236}">
                <a16:creationId xmlns:a16="http://schemas.microsoft.com/office/drawing/2014/main" id="{CB958DE1-D945-4344-97ED-590A6A02CE2B}"/>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17</a:t>
            </a:fld>
            <a:endParaRPr lang="en-US" dirty="0"/>
          </a:p>
        </p:txBody>
      </p:sp>
    </p:spTree>
    <p:extLst>
      <p:ext uri="{BB962C8B-B14F-4D97-AF65-F5344CB8AC3E}">
        <p14:creationId xmlns:p14="http://schemas.microsoft.com/office/powerpoint/2010/main" val="40494636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304800" y="1905000"/>
            <a:ext cx="8001000" cy="4376569"/>
          </a:xfrm>
        </p:spPr>
        <p:txBody>
          <a:bodyPr lIns="90488" tIns="44450" rIns="90488" bIns="44450"/>
          <a:lstStyle/>
          <a:p>
            <a:pPr marL="0" indent="0">
              <a:buNone/>
            </a:pPr>
            <a:r>
              <a:rPr lang="en-US" sz="2400" dirty="0"/>
              <a:t>Indoor public place is defined as any indoor space that is not a private residence. This means businesses and venues New Yorkers typically frequent that are either publicly owned or owned by private business entities. This includes indoor entertainment venues, concert halls, indoor sports stadiums, recreational spaces, restaurants, office buildings, shopping centers, grocery stores, pharmacies, houses of worship and common areas in residential buildings.</a:t>
            </a:r>
            <a:endParaRPr lang="en-US" altLang="en-US" sz="2400" dirty="0">
              <a:cs typeface="Times New Roman" panose="02020603050405020304" pitchFamily="18" charset="0"/>
            </a:endParaRPr>
          </a:p>
          <a:p>
            <a:pPr marL="0" indent="0" algn="just">
              <a:buNone/>
            </a:pPr>
            <a:endParaRPr lang="en-US" altLang="en-US" sz="2400" dirty="0">
              <a:cs typeface="Times New Roman" panose="02020603050405020304" pitchFamily="18" charset="0"/>
            </a:endParaRPr>
          </a:p>
          <a:p>
            <a:pPr marL="0" indent="0" algn="just">
              <a:buClr>
                <a:srgbClr val="FF0000"/>
              </a:buClr>
              <a:buNone/>
            </a:pPr>
            <a:endParaRPr lang="en-US" altLang="en-US" sz="2400"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UPDATE Plan Components - Face Coverings </a:t>
            </a:r>
            <a:endParaRPr lang="en-US" sz="4400" dirty="0">
              <a:solidFill>
                <a:srgbClr val="FFC000"/>
              </a:solidFill>
            </a:endParaRPr>
          </a:p>
        </p:txBody>
      </p:sp>
      <p:pic>
        <p:nvPicPr>
          <p:cNvPr id="6" name="Picture 5">
            <a:extLst>
              <a:ext uri="{FF2B5EF4-FFF2-40B4-BE49-F238E27FC236}">
                <a16:creationId xmlns:a16="http://schemas.microsoft.com/office/drawing/2014/main" id="{D91ACF60-F144-469A-878A-1E68A63C98E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0DEEF01A-75AC-4C31-8255-3A3102AEF614}"/>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8" name="Footer Placeholder 4">
            <a:extLst>
              <a:ext uri="{FF2B5EF4-FFF2-40B4-BE49-F238E27FC236}">
                <a16:creationId xmlns:a16="http://schemas.microsoft.com/office/drawing/2014/main" id="{1BAD9AF1-4B8F-4756-AFAC-AB08B2041355}"/>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NYS HERO ACT</a:t>
            </a:r>
          </a:p>
        </p:txBody>
      </p:sp>
      <p:sp>
        <p:nvSpPr>
          <p:cNvPr id="9" name="Slide Number Placeholder 5">
            <a:extLst>
              <a:ext uri="{FF2B5EF4-FFF2-40B4-BE49-F238E27FC236}">
                <a16:creationId xmlns:a16="http://schemas.microsoft.com/office/drawing/2014/main" id="{CB958DE1-D945-4344-97ED-590A6A02CE2B}"/>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18</a:t>
            </a:fld>
            <a:endParaRPr lang="en-US" dirty="0"/>
          </a:p>
        </p:txBody>
      </p:sp>
    </p:spTree>
    <p:extLst>
      <p:ext uri="{BB962C8B-B14F-4D97-AF65-F5344CB8AC3E}">
        <p14:creationId xmlns:p14="http://schemas.microsoft.com/office/powerpoint/2010/main" val="15185220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304800" y="1905000"/>
            <a:ext cx="8001000" cy="4376569"/>
          </a:xfrm>
        </p:spPr>
        <p:txBody>
          <a:bodyPr lIns="90488" tIns="44450" rIns="90488" bIns="44450"/>
          <a:lstStyle/>
          <a:p>
            <a:pPr marL="0" indent="0">
              <a:buNone/>
            </a:pPr>
            <a:r>
              <a:rPr lang="en-US" altLang="en-US" sz="2400" dirty="0">
                <a:cs typeface="Times New Roman" panose="02020603050405020304" pitchFamily="18" charset="0"/>
              </a:rPr>
              <a:t>Business/Venue Mask-Wearing Requirement    </a:t>
            </a:r>
          </a:p>
          <a:p>
            <a:r>
              <a:rPr lang="en-US" altLang="en-US" sz="2400" dirty="0">
                <a:cs typeface="Times New Roman" panose="02020603050405020304" pitchFamily="18" charset="0"/>
              </a:rPr>
              <a:t>Businesses and venues that implement a mask requirement must ensure all patrons past their second birthday and medically able to tolerate a face covering wear a mask at all times while indoors, outside of physical eating or drinking. </a:t>
            </a:r>
          </a:p>
          <a:p>
            <a:r>
              <a:rPr lang="en-US" altLang="en-US" sz="2400" dirty="0">
                <a:cs typeface="Times New Roman" panose="02020603050405020304" pitchFamily="18" charset="0"/>
              </a:rPr>
              <a:t>No “Mix and Match” plan option - A business or venue must choose whether it will implement a full-course vaccine requirement </a:t>
            </a:r>
            <a:r>
              <a:rPr lang="en-US" altLang="en-US" sz="2400" b="1" dirty="0">
                <a:cs typeface="Times New Roman" panose="02020603050405020304" pitchFamily="18" charset="0"/>
              </a:rPr>
              <a:t>or</a:t>
            </a:r>
            <a:r>
              <a:rPr lang="en-US" altLang="en-US" sz="2400" dirty="0">
                <a:cs typeface="Times New Roman" panose="02020603050405020304" pitchFamily="18" charset="0"/>
              </a:rPr>
              <a:t> a mask requirement, which​ applies to both patrons and employees and then must be followed in its entirety throughout the facility at all times each day.</a:t>
            </a:r>
          </a:p>
          <a:p>
            <a:pPr marL="0" indent="0" algn="just">
              <a:buClr>
                <a:srgbClr val="FF0000"/>
              </a:buClr>
              <a:buNone/>
            </a:pPr>
            <a:endParaRPr lang="en-US" altLang="en-US" sz="2400"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UPDATE Plan Components - Face Coverings </a:t>
            </a:r>
            <a:endParaRPr lang="en-US" sz="4400" dirty="0">
              <a:solidFill>
                <a:srgbClr val="FFC000"/>
              </a:solidFill>
            </a:endParaRPr>
          </a:p>
        </p:txBody>
      </p:sp>
      <p:pic>
        <p:nvPicPr>
          <p:cNvPr id="6" name="Picture 5">
            <a:extLst>
              <a:ext uri="{FF2B5EF4-FFF2-40B4-BE49-F238E27FC236}">
                <a16:creationId xmlns:a16="http://schemas.microsoft.com/office/drawing/2014/main" id="{D91ACF60-F144-469A-878A-1E68A63C98E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0DEEF01A-75AC-4C31-8255-3A3102AEF614}"/>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8" name="Footer Placeholder 4">
            <a:extLst>
              <a:ext uri="{FF2B5EF4-FFF2-40B4-BE49-F238E27FC236}">
                <a16:creationId xmlns:a16="http://schemas.microsoft.com/office/drawing/2014/main" id="{1BAD9AF1-4B8F-4756-AFAC-AB08B2041355}"/>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NYS HERO ACT</a:t>
            </a:r>
          </a:p>
        </p:txBody>
      </p:sp>
      <p:sp>
        <p:nvSpPr>
          <p:cNvPr id="9" name="Slide Number Placeholder 5">
            <a:extLst>
              <a:ext uri="{FF2B5EF4-FFF2-40B4-BE49-F238E27FC236}">
                <a16:creationId xmlns:a16="http://schemas.microsoft.com/office/drawing/2014/main" id="{CB958DE1-D945-4344-97ED-590A6A02CE2B}"/>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19</a:t>
            </a:fld>
            <a:endParaRPr lang="en-US" dirty="0"/>
          </a:p>
        </p:txBody>
      </p:sp>
    </p:spTree>
    <p:extLst>
      <p:ext uri="{BB962C8B-B14F-4D97-AF65-F5344CB8AC3E}">
        <p14:creationId xmlns:p14="http://schemas.microsoft.com/office/powerpoint/2010/main" val="84952690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2133600"/>
            <a:ext cx="7772400" cy="3810000"/>
          </a:xfrm>
        </p:spPr>
        <p:txBody>
          <a:bodyPr lIns="90488" tIns="44450" rIns="90488" bIns="44450"/>
          <a:lstStyle/>
          <a:p>
            <a:pPr lvl="0"/>
            <a:r>
              <a:rPr lang="en-US" sz="2400" dirty="0"/>
              <a:t>HERO Act overview</a:t>
            </a:r>
          </a:p>
          <a:p>
            <a:pPr lvl="0"/>
            <a:r>
              <a:rPr lang="en-US" sz="2400" b="1" dirty="0"/>
              <a:t>Employer responsibilities </a:t>
            </a:r>
            <a:r>
              <a:rPr lang="en-US" sz="2400" dirty="0"/>
              <a:t>and timelines</a:t>
            </a:r>
          </a:p>
          <a:p>
            <a:pPr lvl="0"/>
            <a:r>
              <a:rPr lang="en-US" sz="2400" dirty="0"/>
              <a:t>Components of the required </a:t>
            </a:r>
            <a:r>
              <a:rPr lang="en-US" sz="2400" b="1" dirty="0"/>
              <a:t>Airborne Infectious Disease Exposure Prevention Plan</a:t>
            </a:r>
          </a:p>
          <a:p>
            <a:pPr lvl="0"/>
            <a:r>
              <a:rPr lang="en-US" sz="2400" b="1" dirty="0"/>
              <a:t>Implementation</a:t>
            </a:r>
            <a:r>
              <a:rPr lang="en-US" sz="2400" dirty="0"/>
              <a:t> of your Airborne Infectious Disease Exposure Prevention Plan</a:t>
            </a:r>
          </a:p>
          <a:p>
            <a:r>
              <a:rPr lang="en-US" sz="2400" dirty="0"/>
              <a:t>Employee </a:t>
            </a:r>
            <a:r>
              <a:rPr lang="en-US" sz="2400" b="1" dirty="0"/>
              <a:t>training and communication </a:t>
            </a:r>
            <a:r>
              <a:rPr lang="en-US" sz="2400" dirty="0"/>
              <a:t>requirements</a:t>
            </a:r>
          </a:p>
          <a:p>
            <a:pPr lvl="0"/>
            <a:r>
              <a:rPr lang="en-US" sz="2400" b="1" dirty="0"/>
              <a:t>Safety Committee </a:t>
            </a:r>
            <a:r>
              <a:rPr lang="en-US" sz="2400" dirty="0"/>
              <a:t>requirements</a:t>
            </a:r>
          </a:p>
          <a:p>
            <a:pPr lvl="0"/>
            <a:r>
              <a:rPr lang="en-US" sz="2400" dirty="0"/>
              <a:t>Penalties for non-compliance</a:t>
            </a:r>
          </a:p>
        </p:txBody>
      </p:sp>
      <p:sp>
        <p:nvSpPr>
          <p:cNvPr id="5" name="Rectangle 4"/>
          <p:cNvSpPr/>
          <p:nvPr/>
        </p:nvSpPr>
        <p:spPr>
          <a:xfrm>
            <a:off x="0" y="0"/>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Topics </a:t>
            </a:r>
            <a:endParaRPr lang="en-US" sz="4400" dirty="0">
              <a:solidFill>
                <a:srgbClr val="FFC000"/>
              </a:solidFill>
            </a:endParaRPr>
          </a:p>
        </p:txBody>
      </p:sp>
      <p:pic>
        <p:nvPicPr>
          <p:cNvPr id="4" name="Picture 5">
            <a:extLst>
              <a:ext uri="{FF2B5EF4-FFF2-40B4-BE49-F238E27FC236}">
                <a16:creationId xmlns:a16="http://schemas.microsoft.com/office/drawing/2014/main" id="{19047337-DCC1-4FC9-82D4-CD782DA9C67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9D38654-ABF9-4DDF-9017-D20C7682AE43}"/>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B1598668-274F-47FC-A531-12940406F505}"/>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NYS HERO ACT</a:t>
            </a:r>
          </a:p>
        </p:txBody>
      </p:sp>
      <p:sp>
        <p:nvSpPr>
          <p:cNvPr id="8" name="Slide Number Placeholder 5">
            <a:extLst>
              <a:ext uri="{FF2B5EF4-FFF2-40B4-BE49-F238E27FC236}">
                <a16:creationId xmlns:a16="http://schemas.microsoft.com/office/drawing/2014/main" id="{FD70FE73-99FA-4725-AB6E-EDA4BC673F48}"/>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2</a:t>
            </a:fld>
            <a:endParaRPr 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304800" y="1905000"/>
            <a:ext cx="8001000" cy="4376569"/>
          </a:xfrm>
        </p:spPr>
        <p:txBody>
          <a:bodyPr lIns="90488" tIns="44450" rIns="90488" bIns="44450"/>
          <a:lstStyle/>
          <a:p>
            <a:pPr marL="0" indent="0">
              <a:buNone/>
            </a:pPr>
            <a:r>
              <a:rPr lang="en-US" sz="2400" dirty="0"/>
              <a:t>Vaccine option:</a:t>
            </a:r>
          </a:p>
          <a:p>
            <a:r>
              <a:rPr lang="en-US" altLang="en-US" sz="2400" dirty="0">
                <a:cs typeface="Times New Roman" panose="02020603050405020304" pitchFamily="18" charset="0"/>
              </a:rPr>
              <a:t>Businesses and venues that implement a proof of vaccination requirement must ensure that anyone 12 years of age or older is fully vaccinated before entering indoors. </a:t>
            </a:r>
          </a:p>
          <a:p>
            <a:r>
              <a:rPr lang="en-US" altLang="en-US" sz="2400" dirty="0">
                <a:cs typeface="Times New Roman" panose="02020603050405020304" pitchFamily="18" charset="0"/>
              </a:rPr>
              <a:t>Businesses/venues can accept Excelsior Pass, Excelsior Pass Plus, SMART Health Cards issued outside of New York State, full-course vaccination through NYC COVID Safe app, a CDC Vaccination Card, or other official immunization record.</a:t>
            </a:r>
          </a:p>
          <a:p>
            <a:pPr marL="0" indent="0" algn="just">
              <a:buNone/>
            </a:pPr>
            <a:endParaRPr lang="en-US" altLang="en-US" sz="2400" dirty="0">
              <a:cs typeface="Times New Roman" panose="02020603050405020304" pitchFamily="18" charset="0"/>
            </a:endParaRPr>
          </a:p>
          <a:p>
            <a:pPr marL="0" indent="0" algn="just">
              <a:buClr>
                <a:srgbClr val="FF0000"/>
              </a:buClr>
              <a:buNone/>
            </a:pPr>
            <a:endParaRPr lang="en-US" altLang="en-US" sz="2400"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UPDATE Plan Components - Face Coverings </a:t>
            </a:r>
            <a:endParaRPr lang="en-US" sz="4400" dirty="0">
              <a:solidFill>
                <a:srgbClr val="FFC000"/>
              </a:solidFill>
            </a:endParaRPr>
          </a:p>
        </p:txBody>
      </p:sp>
      <p:pic>
        <p:nvPicPr>
          <p:cNvPr id="6" name="Picture 5">
            <a:extLst>
              <a:ext uri="{FF2B5EF4-FFF2-40B4-BE49-F238E27FC236}">
                <a16:creationId xmlns:a16="http://schemas.microsoft.com/office/drawing/2014/main" id="{D91ACF60-F144-469A-878A-1E68A63C98E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0DEEF01A-75AC-4C31-8255-3A3102AEF614}"/>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8" name="Footer Placeholder 4">
            <a:extLst>
              <a:ext uri="{FF2B5EF4-FFF2-40B4-BE49-F238E27FC236}">
                <a16:creationId xmlns:a16="http://schemas.microsoft.com/office/drawing/2014/main" id="{1BAD9AF1-4B8F-4756-AFAC-AB08B2041355}"/>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NYS HERO ACT</a:t>
            </a:r>
          </a:p>
        </p:txBody>
      </p:sp>
      <p:sp>
        <p:nvSpPr>
          <p:cNvPr id="9" name="Slide Number Placeholder 5">
            <a:extLst>
              <a:ext uri="{FF2B5EF4-FFF2-40B4-BE49-F238E27FC236}">
                <a16:creationId xmlns:a16="http://schemas.microsoft.com/office/drawing/2014/main" id="{CB958DE1-D945-4344-97ED-590A6A02CE2B}"/>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20</a:t>
            </a:fld>
            <a:endParaRPr lang="en-US" dirty="0"/>
          </a:p>
        </p:txBody>
      </p:sp>
    </p:spTree>
    <p:extLst>
      <p:ext uri="{BB962C8B-B14F-4D97-AF65-F5344CB8AC3E}">
        <p14:creationId xmlns:p14="http://schemas.microsoft.com/office/powerpoint/2010/main" val="24812267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304800" y="1905000"/>
            <a:ext cx="8001000" cy="4376569"/>
          </a:xfrm>
        </p:spPr>
        <p:txBody>
          <a:bodyPr lIns="90488" tIns="44450" rIns="90488" bIns="44450"/>
          <a:lstStyle/>
          <a:p>
            <a:r>
              <a:rPr lang="en-US" sz="2400" b="1" dirty="0"/>
              <a:t>Fully vaccinated </a:t>
            </a:r>
            <a:r>
              <a:rPr lang="en-US" sz="2400" dirty="0"/>
              <a:t>is defined as 14 days past an individual's last vaccination dose in their initial vaccine series (14 days past the second shot of a two-dose Pfizer-BioNTech or Moderna vaccine; 14 days past the one-shot Janssen/Johnson &amp; Johnson vaccine). The State also accepts WHO-approved vaccines for these purposes. </a:t>
            </a:r>
          </a:p>
          <a:p>
            <a:r>
              <a:rPr lang="en-US" sz="2400" dirty="0"/>
              <a:t>Vaccines for </a:t>
            </a:r>
            <a:r>
              <a:rPr lang="en-US" sz="2400" b="1" dirty="0"/>
              <a:t>children ages 5-11 </a:t>
            </a:r>
            <a:r>
              <a:rPr lang="en-US" sz="2400" dirty="0"/>
              <a:t>have only been available since November 2021. Therefore, in order to enter a business or venue that implements a proof of vaccination requirement, children ages 5 – 11 only have to show proof of having had at least one dose of the COVID-19 vaccination. </a:t>
            </a:r>
          </a:p>
          <a:p>
            <a:pPr marL="0" indent="0" algn="just">
              <a:buNone/>
            </a:pPr>
            <a:endParaRPr lang="en-US" altLang="en-US" sz="2400" dirty="0">
              <a:cs typeface="Times New Roman" panose="02020603050405020304" pitchFamily="18" charset="0"/>
            </a:endParaRPr>
          </a:p>
          <a:p>
            <a:pPr marL="0" indent="0" algn="just">
              <a:buClr>
                <a:srgbClr val="FF0000"/>
              </a:buClr>
              <a:buNone/>
            </a:pPr>
            <a:endParaRPr lang="en-US" altLang="en-US" sz="2400"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UPDATE Plan Components - Face Coverings </a:t>
            </a:r>
            <a:endParaRPr lang="en-US" sz="4400" dirty="0">
              <a:solidFill>
                <a:srgbClr val="FFC000"/>
              </a:solidFill>
            </a:endParaRPr>
          </a:p>
        </p:txBody>
      </p:sp>
      <p:pic>
        <p:nvPicPr>
          <p:cNvPr id="6" name="Picture 5">
            <a:extLst>
              <a:ext uri="{FF2B5EF4-FFF2-40B4-BE49-F238E27FC236}">
                <a16:creationId xmlns:a16="http://schemas.microsoft.com/office/drawing/2014/main" id="{D91ACF60-F144-469A-878A-1E68A63C98E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0DEEF01A-75AC-4C31-8255-3A3102AEF614}"/>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8" name="Footer Placeholder 4">
            <a:extLst>
              <a:ext uri="{FF2B5EF4-FFF2-40B4-BE49-F238E27FC236}">
                <a16:creationId xmlns:a16="http://schemas.microsoft.com/office/drawing/2014/main" id="{1BAD9AF1-4B8F-4756-AFAC-AB08B2041355}"/>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NYS HERO ACT</a:t>
            </a:r>
          </a:p>
        </p:txBody>
      </p:sp>
      <p:sp>
        <p:nvSpPr>
          <p:cNvPr id="9" name="Slide Number Placeholder 5">
            <a:extLst>
              <a:ext uri="{FF2B5EF4-FFF2-40B4-BE49-F238E27FC236}">
                <a16:creationId xmlns:a16="http://schemas.microsoft.com/office/drawing/2014/main" id="{CB958DE1-D945-4344-97ED-590A6A02CE2B}"/>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21</a:t>
            </a:fld>
            <a:endParaRPr lang="en-US" dirty="0"/>
          </a:p>
        </p:txBody>
      </p:sp>
    </p:spTree>
    <p:extLst>
      <p:ext uri="{BB962C8B-B14F-4D97-AF65-F5344CB8AC3E}">
        <p14:creationId xmlns:p14="http://schemas.microsoft.com/office/powerpoint/2010/main" val="415156403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1905000"/>
            <a:ext cx="7772400" cy="4724400"/>
          </a:xfrm>
        </p:spPr>
        <p:txBody>
          <a:bodyPr lIns="90488" tIns="44450" rIns="90488" bIns="44450"/>
          <a:lstStyle/>
          <a:p>
            <a:pPr algn="just">
              <a:buFont typeface="Wingdings" panose="05000000000000000000" pitchFamily="2" charset="2"/>
              <a:buChar char="ü"/>
            </a:pPr>
            <a:r>
              <a:rPr lang="en-US" sz="2400" b="1" dirty="0">
                <a:solidFill>
                  <a:schemeClr val="tx2"/>
                </a:solidFill>
              </a:rPr>
              <a:t>Physical Distancing </a:t>
            </a:r>
            <a:r>
              <a:rPr lang="en-US" sz="2400" dirty="0"/>
              <a:t>- Physical distancing shall be used, when possible, to </a:t>
            </a:r>
            <a:r>
              <a:rPr lang="en-US" sz="2400" b="1" dirty="0"/>
              <a:t>keep employees at least six feet apart </a:t>
            </a:r>
            <a:r>
              <a:rPr lang="en-US" sz="2400" dirty="0"/>
              <a:t>from other individuals or as recommended by State DOH or CDC.</a:t>
            </a:r>
          </a:p>
          <a:p>
            <a:pPr lvl="0">
              <a:buFont typeface="Wingdings" panose="05000000000000000000" pitchFamily="2" charset="2"/>
              <a:buChar char="ü"/>
            </a:pPr>
            <a:r>
              <a:rPr lang="en-US" sz="2400" b="1" dirty="0">
                <a:solidFill>
                  <a:schemeClr val="tx2"/>
                </a:solidFill>
              </a:rPr>
              <a:t>Hand Hygiene </a:t>
            </a:r>
            <a:r>
              <a:rPr lang="en-US" sz="2400" dirty="0"/>
              <a:t>- The employer shall, to the extent practicable and feasible, </a:t>
            </a:r>
            <a:r>
              <a:rPr lang="en-US" sz="2400" b="1" dirty="0"/>
              <a:t>provide handwashing facilities </a:t>
            </a:r>
            <a:r>
              <a:rPr lang="en-US" sz="2400" dirty="0"/>
              <a:t>with an adequate supply of tepid or warm potable water, soap, and single-use towels or air-drying machines.</a:t>
            </a:r>
          </a:p>
          <a:p>
            <a:r>
              <a:rPr lang="en-US" sz="2400" dirty="0"/>
              <a:t>When providing handwashing facilities is not practical and feasible, the employer shall provide hand sanitizing facilities and/or supplies. </a:t>
            </a:r>
          </a:p>
          <a:p>
            <a:pPr algn="just"/>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Plan Components </a:t>
            </a:r>
            <a:endParaRPr lang="en-US" sz="4400" dirty="0">
              <a:solidFill>
                <a:srgbClr val="FFC000"/>
              </a:solidFill>
            </a:endParaRPr>
          </a:p>
        </p:txBody>
      </p:sp>
      <p:pic>
        <p:nvPicPr>
          <p:cNvPr id="4" name="Picture 3">
            <a:extLst>
              <a:ext uri="{FF2B5EF4-FFF2-40B4-BE49-F238E27FC236}">
                <a16:creationId xmlns:a16="http://schemas.microsoft.com/office/drawing/2014/main" id="{EDD547EF-3AE0-4AD5-BE4B-B1542FB30CE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ACCFCB31-F47A-409A-BDE4-67C9FB05D3D4}"/>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79B887D9-6BCC-474C-BF0E-F2839F998690}"/>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NYS HERO ACT</a:t>
            </a:r>
          </a:p>
        </p:txBody>
      </p:sp>
      <p:sp>
        <p:nvSpPr>
          <p:cNvPr id="8" name="Slide Number Placeholder 5">
            <a:extLst>
              <a:ext uri="{FF2B5EF4-FFF2-40B4-BE49-F238E27FC236}">
                <a16:creationId xmlns:a16="http://schemas.microsoft.com/office/drawing/2014/main" id="{D7F521F9-B62D-4B5E-AFA5-191B51353F7C}"/>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22</a:t>
            </a:fld>
            <a:endParaRPr lang="en-US" dirty="0"/>
          </a:p>
        </p:txBody>
      </p:sp>
    </p:spTree>
    <p:extLst>
      <p:ext uri="{BB962C8B-B14F-4D97-AF65-F5344CB8AC3E}">
        <p14:creationId xmlns:p14="http://schemas.microsoft.com/office/powerpoint/2010/main" val="40978597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1905000"/>
            <a:ext cx="7772400" cy="4724400"/>
          </a:xfrm>
        </p:spPr>
        <p:txBody>
          <a:bodyPr lIns="90488" tIns="44450" rIns="90488" bIns="44450"/>
          <a:lstStyle/>
          <a:p>
            <a:pPr lvl="0">
              <a:buFont typeface="Wingdings" panose="05000000000000000000" pitchFamily="2" charset="2"/>
              <a:buChar char="ü"/>
            </a:pPr>
            <a:r>
              <a:rPr lang="en-US" sz="2400" b="1" dirty="0">
                <a:solidFill>
                  <a:schemeClr val="tx2"/>
                </a:solidFill>
              </a:rPr>
              <a:t>Cleaning and disinfection </a:t>
            </a:r>
            <a:r>
              <a:rPr lang="en-US" sz="2400" dirty="0"/>
              <a:t>- The employer shall determine and implement an appropriate plan for cleaning and disinfection that includes the methods of decontamination based upon the location, facility type, type of surface(s) to be cleaned, type of material present, tasks or procedures being performed in the area, and as otherwise directed by State DOH or CDC for the disease outbreak. </a:t>
            </a:r>
          </a:p>
          <a:p>
            <a:r>
              <a:rPr lang="en-US" sz="2400" dirty="0"/>
              <a:t>Surfaces known or believed to be </a:t>
            </a:r>
            <a:r>
              <a:rPr lang="en-US" sz="2400" b="1" dirty="0"/>
              <a:t>contaminated with potentially infectious materials shall be cleaned and disinfected immediately or as soon as feasible, </a:t>
            </a:r>
            <a:r>
              <a:rPr lang="en-US" sz="2400" dirty="0"/>
              <a:t>unless the area and surfaces can be isolated for a period of time prior to cleaning. </a:t>
            </a:r>
          </a:p>
          <a:p>
            <a:pPr marL="0" indent="0">
              <a:buNone/>
            </a:pPr>
            <a:endParaRPr lang="en-US" sz="2400" dirty="0"/>
          </a:p>
          <a:p>
            <a:pPr marL="0" indent="0" algn="just">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Plan Components </a:t>
            </a:r>
            <a:endParaRPr lang="en-US" sz="4400" dirty="0">
              <a:solidFill>
                <a:srgbClr val="FFC000"/>
              </a:solidFill>
            </a:endParaRPr>
          </a:p>
        </p:txBody>
      </p:sp>
      <p:pic>
        <p:nvPicPr>
          <p:cNvPr id="4" name="Picture 3">
            <a:extLst>
              <a:ext uri="{FF2B5EF4-FFF2-40B4-BE49-F238E27FC236}">
                <a16:creationId xmlns:a16="http://schemas.microsoft.com/office/drawing/2014/main" id="{4283DF47-36E8-42E8-882A-60016B3A7EB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AB83EA0-E114-441F-B6AD-6B60185C97AA}"/>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5EB74F89-B014-4783-B4F5-C1A57F09AE83}"/>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NYS HERO ACT</a:t>
            </a:r>
          </a:p>
        </p:txBody>
      </p:sp>
      <p:sp>
        <p:nvSpPr>
          <p:cNvPr id="8" name="Slide Number Placeholder 5">
            <a:extLst>
              <a:ext uri="{FF2B5EF4-FFF2-40B4-BE49-F238E27FC236}">
                <a16:creationId xmlns:a16="http://schemas.microsoft.com/office/drawing/2014/main" id="{38761FA3-D4D8-44CF-8247-16D8693AA2DA}"/>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23</a:t>
            </a:fld>
            <a:endParaRPr lang="en-US" dirty="0"/>
          </a:p>
        </p:txBody>
      </p:sp>
    </p:spTree>
    <p:extLst>
      <p:ext uri="{BB962C8B-B14F-4D97-AF65-F5344CB8AC3E}">
        <p14:creationId xmlns:p14="http://schemas.microsoft.com/office/powerpoint/2010/main" val="180613743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1905000"/>
            <a:ext cx="7772400" cy="4724400"/>
          </a:xfrm>
        </p:spPr>
        <p:txBody>
          <a:bodyPr lIns="90488" tIns="44450" rIns="90488" bIns="44450"/>
          <a:lstStyle/>
          <a:p>
            <a:r>
              <a:rPr lang="en-US" sz="2400" b="1" dirty="0"/>
              <a:t>Frequently touched surfaces</a:t>
            </a:r>
            <a:r>
              <a:rPr lang="en-US" sz="2400" dirty="0"/>
              <a:t>, such as handrails, doorknobs, and elevator buttons, shall be disinfected throughout the workday and/or as recommended by State DOH or CDC.</a:t>
            </a:r>
          </a:p>
          <a:p>
            <a:r>
              <a:rPr lang="en-US" sz="2400" b="1" dirty="0"/>
              <a:t>Shared tools, equipment, and workspaces </a:t>
            </a:r>
            <a:r>
              <a:rPr lang="en-US" sz="2400" dirty="0"/>
              <a:t>shall be cleaned and disinfected prior to sharing and/or as recommended by State DOH or CDC.</a:t>
            </a:r>
          </a:p>
          <a:p>
            <a:r>
              <a:rPr lang="en-US" sz="2400" b="1" dirty="0"/>
              <a:t>Common areas</a:t>
            </a:r>
            <a:r>
              <a:rPr lang="en-US" sz="2400" dirty="0"/>
              <a:t>, such as bathrooms, dining areas, break rooms, locker rooms, vehicles, and sleeping quarters, shall be </a:t>
            </a:r>
            <a:r>
              <a:rPr lang="en-US" sz="2400" b="1" dirty="0"/>
              <a:t>cleaned and disinfected at least daily </a:t>
            </a:r>
            <a:r>
              <a:rPr lang="en-US" sz="2400" dirty="0"/>
              <a:t>or as recommended by State DOH or CDC.</a:t>
            </a:r>
          </a:p>
          <a:p>
            <a:pPr marL="0" indent="0">
              <a:buNone/>
            </a:pPr>
            <a:endParaRPr lang="en-US" sz="2400" dirty="0"/>
          </a:p>
          <a:p>
            <a:pPr marL="0" indent="0" algn="just">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Plan Components </a:t>
            </a:r>
            <a:endParaRPr lang="en-US" sz="4400" dirty="0">
              <a:solidFill>
                <a:srgbClr val="FFC000"/>
              </a:solidFill>
            </a:endParaRPr>
          </a:p>
        </p:txBody>
      </p:sp>
      <p:pic>
        <p:nvPicPr>
          <p:cNvPr id="4" name="Picture 3">
            <a:extLst>
              <a:ext uri="{FF2B5EF4-FFF2-40B4-BE49-F238E27FC236}">
                <a16:creationId xmlns:a16="http://schemas.microsoft.com/office/drawing/2014/main" id="{CF93139B-8A18-4D46-A7FA-9CA71AF91A1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8286A31-D368-4BE4-A207-D729C2F33A52}"/>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501464F4-0E45-469C-82CD-A11F3E740CEB}"/>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NYS HERO ACT</a:t>
            </a:r>
          </a:p>
        </p:txBody>
      </p:sp>
      <p:sp>
        <p:nvSpPr>
          <p:cNvPr id="8" name="Slide Number Placeholder 5">
            <a:extLst>
              <a:ext uri="{FF2B5EF4-FFF2-40B4-BE49-F238E27FC236}">
                <a16:creationId xmlns:a16="http://schemas.microsoft.com/office/drawing/2014/main" id="{285468D8-0A2A-44B2-B125-5CAA129F800C}"/>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24</a:t>
            </a:fld>
            <a:endParaRPr lang="en-US" dirty="0"/>
          </a:p>
        </p:txBody>
      </p:sp>
    </p:spTree>
    <p:extLst>
      <p:ext uri="{BB962C8B-B14F-4D97-AF65-F5344CB8AC3E}">
        <p14:creationId xmlns:p14="http://schemas.microsoft.com/office/powerpoint/2010/main" val="296376785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1905000"/>
            <a:ext cx="7772400" cy="4724400"/>
          </a:xfrm>
        </p:spPr>
        <p:txBody>
          <a:bodyPr lIns="90488" tIns="44450" rIns="90488" bIns="44450"/>
          <a:lstStyle/>
          <a:p>
            <a:pPr lvl="0">
              <a:buFont typeface="Wingdings" panose="05000000000000000000" pitchFamily="2" charset="2"/>
              <a:buChar char="ü"/>
            </a:pPr>
            <a:r>
              <a:rPr lang="en-US" sz="2400" b="1" dirty="0">
                <a:solidFill>
                  <a:schemeClr val="tx2"/>
                </a:solidFill>
              </a:rPr>
              <a:t>Personal Protective Equipment </a:t>
            </a:r>
            <a:r>
              <a:rPr lang="en-US" sz="2400" dirty="0"/>
              <a:t>- </a:t>
            </a:r>
            <a:r>
              <a:rPr lang="en-US" sz="2400" b="1" dirty="0"/>
              <a:t>In addition </a:t>
            </a:r>
            <a:r>
              <a:rPr lang="en-US" sz="2400" dirty="0"/>
              <a:t>to that required or recommended by State DOH or CDC, personal protective equipment that is identified as necessary for the protection of the employee shall fit the employee, and be provided, used, and maintained in a sanitary and reliable condition at the expense of the employer.</a:t>
            </a:r>
          </a:p>
          <a:p>
            <a:r>
              <a:rPr lang="en-US" sz="2400" dirty="0"/>
              <a:t>The </a:t>
            </a:r>
            <a:r>
              <a:rPr lang="en-US" sz="2400" b="1" dirty="0"/>
              <a:t>employer shall provide and require employees use </a:t>
            </a:r>
            <a:r>
              <a:rPr lang="en-US" sz="2400" dirty="0"/>
              <a:t>the personal protective equipment and other personal protective equipment deemed necessary or recommended by State DOH </a:t>
            </a:r>
            <a:r>
              <a:rPr lang="en-US" sz="2400" b="1" dirty="0"/>
              <a:t>and provide appropriate training and information to each employee required to use </a:t>
            </a:r>
            <a:r>
              <a:rPr lang="en-US" sz="2400" dirty="0"/>
              <a:t>personal protective equipment.</a:t>
            </a:r>
          </a:p>
          <a:p>
            <a:pPr marL="0" indent="0">
              <a:buNone/>
            </a:pPr>
            <a:endParaRPr lang="en-US" sz="2400" dirty="0"/>
          </a:p>
          <a:p>
            <a:pPr marL="0" indent="0" algn="just">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Plan Components </a:t>
            </a:r>
            <a:endParaRPr lang="en-US" sz="4400" dirty="0">
              <a:solidFill>
                <a:srgbClr val="FFC000"/>
              </a:solidFill>
            </a:endParaRPr>
          </a:p>
        </p:txBody>
      </p:sp>
      <p:pic>
        <p:nvPicPr>
          <p:cNvPr id="4" name="Picture 3">
            <a:extLst>
              <a:ext uri="{FF2B5EF4-FFF2-40B4-BE49-F238E27FC236}">
                <a16:creationId xmlns:a16="http://schemas.microsoft.com/office/drawing/2014/main" id="{1F44ABC9-6A15-4097-92F7-080055E268B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D12416AF-85F7-49AF-A83E-6D157059A79E}"/>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3C10BEFA-0DDB-456D-A26D-3DA20CC709CA}"/>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NYS HERO ACT</a:t>
            </a:r>
          </a:p>
        </p:txBody>
      </p:sp>
      <p:sp>
        <p:nvSpPr>
          <p:cNvPr id="8" name="Slide Number Placeholder 5">
            <a:extLst>
              <a:ext uri="{FF2B5EF4-FFF2-40B4-BE49-F238E27FC236}">
                <a16:creationId xmlns:a16="http://schemas.microsoft.com/office/drawing/2014/main" id="{BA16446E-1F73-4CD8-9B69-BBEC90B03519}"/>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25</a:t>
            </a:fld>
            <a:endParaRPr lang="en-US" dirty="0"/>
          </a:p>
        </p:txBody>
      </p:sp>
    </p:spTree>
    <p:extLst>
      <p:ext uri="{BB962C8B-B14F-4D97-AF65-F5344CB8AC3E}">
        <p14:creationId xmlns:p14="http://schemas.microsoft.com/office/powerpoint/2010/main" val="149890568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1905000"/>
            <a:ext cx="7772400" cy="4724400"/>
          </a:xfrm>
        </p:spPr>
        <p:txBody>
          <a:bodyPr lIns="90488" tIns="44450" rIns="90488" bIns="44450"/>
          <a:lstStyle/>
          <a:p>
            <a:r>
              <a:rPr lang="en-US" sz="2400" dirty="0"/>
              <a:t>Where </a:t>
            </a:r>
            <a:r>
              <a:rPr lang="en-US" sz="2400" b="1" dirty="0"/>
              <a:t>employee-owned personal protective equipment </a:t>
            </a:r>
            <a:r>
              <a:rPr lang="en-US" sz="2400" dirty="0"/>
              <a:t>is used at the worksite, the employer shall be responsible for ensuring that the employee-owned personal protective equipment is adequate and functioning properly. </a:t>
            </a:r>
          </a:p>
          <a:p>
            <a:r>
              <a:rPr lang="en-US" sz="2400" dirty="0"/>
              <a:t>All personal protective equipment, including employee-owned personal protective equipment used at the worksite, shall be </a:t>
            </a:r>
            <a:r>
              <a:rPr lang="en-US" sz="2400" b="1" dirty="0"/>
              <a:t>stored, used, and maintained in a sanitary and reliable condition </a:t>
            </a:r>
            <a:r>
              <a:rPr lang="en-US" sz="2400" dirty="0"/>
              <a:t>in order to be used at the work site.</a:t>
            </a:r>
          </a:p>
          <a:p>
            <a:pPr marL="0" indent="0">
              <a:buNone/>
            </a:pPr>
            <a:endParaRPr lang="en-US" sz="2400" dirty="0"/>
          </a:p>
          <a:p>
            <a:pPr marL="0" indent="0" algn="just">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Plan Components </a:t>
            </a:r>
            <a:endParaRPr lang="en-US" sz="4400" dirty="0">
              <a:solidFill>
                <a:srgbClr val="FFC000"/>
              </a:solidFill>
            </a:endParaRPr>
          </a:p>
        </p:txBody>
      </p:sp>
      <p:pic>
        <p:nvPicPr>
          <p:cNvPr id="4" name="Picture 3">
            <a:extLst>
              <a:ext uri="{FF2B5EF4-FFF2-40B4-BE49-F238E27FC236}">
                <a16:creationId xmlns:a16="http://schemas.microsoft.com/office/drawing/2014/main" id="{25E485D3-F86E-4232-A064-52CCF28BEEA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D972BFCB-013F-4B69-B91E-42CD343DB59D}"/>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E761360E-C61B-4871-84D2-217ED553ECEC}"/>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NYS HERO ACT</a:t>
            </a:r>
          </a:p>
        </p:txBody>
      </p:sp>
      <p:sp>
        <p:nvSpPr>
          <p:cNvPr id="8" name="Slide Number Placeholder 5">
            <a:extLst>
              <a:ext uri="{FF2B5EF4-FFF2-40B4-BE49-F238E27FC236}">
                <a16:creationId xmlns:a16="http://schemas.microsoft.com/office/drawing/2014/main" id="{9866FBB2-2585-4F73-82F7-1BC7EF3A3AF7}"/>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26</a:t>
            </a:fld>
            <a:endParaRPr lang="en-US" dirty="0"/>
          </a:p>
        </p:txBody>
      </p:sp>
    </p:spTree>
    <p:extLst>
      <p:ext uri="{BB962C8B-B14F-4D97-AF65-F5344CB8AC3E}">
        <p14:creationId xmlns:p14="http://schemas.microsoft.com/office/powerpoint/2010/main" val="19718316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1905000"/>
            <a:ext cx="7772400" cy="4724400"/>
          </a:xfrm>
        </p:spPr>
        <p:txBody>
          <a:bodyPr lIns="90488" tIns="44450" rIns="90488" bIns="44450"/>
          <a:lstStyle/>
          <a:p>
            <a:r>
              <a:rPr lang="en-US" sz="2400" dirty="0"/>
              <a:t>Employers may choose to adopt the applicable model plan provided by the NYSDOL, or create their own plan—which must meet (at a minimum) or exceed the standards laid out in the state-developed plans.</a:t>
            </a:r>
          </a:p>
          <a:p>
            <a:r>
              <a:rPr lang="en-US" sz="2400" dirty="0"/>
              <a:t>Employers that develop their own plan shall adopt such plan pursuant to an agreement with the collective bargaining representative, if any, </a:t>
            </a:r>
            <a:r>
              <a:rPr lang="en-US" sz="2400" b="1" dirty="0"/>
              <a:t>or with the meaningful participation of employees where there is no collective bargaining representative</a:t>
            </a:r>
            <a:r>
              <a:rPr lang="en-US" sz="2400" dirty="0"/>
              <a:t>, for all aspects of the plan, and such plan shall be tailored and specific to the hazards in the specific industry and worksites of the employer.</a:t>
            </a:r>
          </a:p>
          <a:p>
            <a:pPr marL="0" indent="0">
              <a:buNone/>
            </a:pPr>
            <a:endParaRPr lang="en-US" sz="2400" dirty="0"/>
          </a:p>
          <a:p>
            <a:pPr marL="0" indent="0" algn="just">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Alternative Plan</a:t>
            </a:r>
            <a:endParaRPr lang="en-US" sz="4400" dirty="0">
              <a:solidFill>
                <a:srgbClr val="FFC000"/>
              </a:solidFill>
            </a:endParaRPr>
          </a:p>
        </p:txBody>
      </p:sp>
      <p:pic>
        <p:nvPicPr>
          <p:cNvPr id="4" name="Picture 3">
            <a:extLst>
              <a:ext uri="{FF2B5EF4-FFF2-40B4-BE49-F238E27FC236}">
                <a16:creationId xmlns:a16="http://schemas.microsoft.com/office/drawing/2014/main" id="{89243736-0148-4820-B3F7-E77503989D7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0864F04-E694-47FD-8857-536DEC349218}"/>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367EDD18-D6A6-42C6-AD74-0DAF5297AE80}"/>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NYS HERO ACT</a:t>
            </a:r>
          </a:p>
        </p:txBody>
      </p:sp>
      <p:sp>
        <p:nvSpPr>
          <p:cNvPr id="8" name="Slide Number Placeholder 5">
            <a:extLst>
              <a:ext uri="{FF2B5EF4-FFF2-40B4-BE49-F238E27FC236}">
                <a16:creationId xmlns:a16="http://schemas.microsoft.com/office/drawing/2014/main" id="{59C4941C-0BC2-455F-9965-660F15EB2A0A}"/>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27</a:t>
            </a:fld>
            <a:endParaRPr lang="en-US" dirty="0"/>
          </a:p>
        </p:txBody>
      </p:sp>
    </p:spTree>
    <p:extLst>
      <p:ext uri="{BB962C8B-B14F-4D97-AF65-F5344CB8AC3E}">
        <p14:creationId xmlns:p14="http://schemas.microsoft.com/office/powerpoint/2010/main" val="57719251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1676400"/>
            <a:ext cx="7772400" cy="4724400"/>
          </a:xfrm>
        </p:spPr>
        <p:txBody>
          <a:bodyPr lIns="90488" tIns="44450" rIns="90488" bIns="44450"/>
          <a:lstStyle/>
          <a:p>
            <a:pPr>
              <a:buFont typeface="Wingdings" panose="05000000000000000000" pitchFamily="2" charset="2"/>
              <a:buChar char="ü"/>
            </a:pPr>
            <a:r>
              <a:rPr lang="en-US" sz="2400" b="1" dirty="0">
                <a:solidFill>
                  <a:schemeClr val="tx2"/>
                </a:solidFill>
              </a:rPr>
              <a:t>Employers have 60 days after the publication of the model plans</a:t>
            </a:r>
            <a:r>
              <a:rPr lang="en-US" sz="2400" dirty="0"/>
              <a:t>, </a:t>
            </a:r>
            <a:r>
              <a:rPr lang="en-US" sz="2400" b="1" dirty="0"/>
              <a:t>or until September 4, 2021, to distribute and communicate the plans to employees. </a:t>
            </a:r>
          </a:p>
          <a:p>
            <a:r>
              <a:rPr lang="en-US" sz="2400" dirty="0"/>
              <a:t>Employers will be required to conduct a </a:t>
            </a:r>
            <a:r>
              <a:rPr lang="en-US" sz="2400" b="1" dirty="0"/>
              <a:t>verbal review </a:t>
            </a:r>
            <a:r>
              <a:rPr lang="en-US" sz="2400" dirty="0"/>
              <a:t>of employer </a:t>
            </a:r>
            <a:r>
              <a:rPr lang="en-US" sz="2400" b="1" dirty="0"/>
              <a:t>policies, employee rights </a:t>
            </a:r>
            <a:r>
              <a:rPr lang="en-US" sz="2400" dirty="0"/>
              <a:t>under this section and </a:t>
            </a:r>
            <a:r>
              <a:rPr lang="en-US" sz="2400" b="1" dirty="0"/>
              <a:t>section 218-b </a:t>
            </a:r>
            <a:r>
              <a:rPr lang="en-US" sz="2400" dirty="0"/>
              <a:t>of the labor law, and the employer’s </a:t>
            </a:r>
            <a:r>
              <a:rPr lang="en-US" sz="2400" b="1" dirty="0"/>
              <a:t>exposure prevention plan</a:t>
            </a:r>
            <a:r>
              <a:rPr lang="en-US" sz="2400" dirty="0"/>
              <a:t>.</a:t>
            </a:r>
          </a:p>
          <a:p>
            <a:r>
              <a:rPr lang="en-US" sz="2400" dirty="0"/>
              <a:t>Employers must add the plan to their employee </a:t>
            </a:r>
            <a:r>
              <a:rPr lang="en-US" sz="2400" b="1" dirty="0"/>
              <a:t>handbook, distribute </a:t>
            </a:r>
            <a:r>
              <a:rPr lang="en-US" sz="2400" dirty="0"/>
              <a:t>their adopted plans to newly hired employees at the time of hire and to all employees within 15 days after reopening after a period of closure due to airborne infectious disease. </a:t>
            </a:r>
          </a:p>
          <a:p>
            <a:pPr marL="0" indent="0">
              <a:buNone/>
            </a:pPr>
            <a:endParaRPr lang="en-US" sz="2400" dirty="0"/>
          </a:p>
          <a:p>
            <a:pPr marL="0" indent="0" algn="just">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Communication / Training  </a:t>
            </a:r>
            <a:endParaRPr lang="en-US" sz="4400" dirty="0">
              <a:solidFill>
                <a:srgbClr val="FFC000"/>
              </a:solidFill>
            </a:endParaRPr>
          </a:p>
        </p:txBody>
      </p:sp>
      <p:pic>
        <p:nvPicPr>
          <p:cNvPr id="4" name="Picture 3">
            <a:extLst>
              <a:ext uri="{FF2B5EF4-FFF2-40B4-BE49-F238E27FC236}">
                <a16:creationId xmlns:a16="http://schemas.microsoft.com/office/drawing/2014/main" id="{F8336B58-B29F-487D-8F7F-7A300253A96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801621BA-91BA-476A-AA7C-A3FAC5CB7464}"/>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85AD0351-3146-4AB7-8EDF-44A337A90301}"/>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NYS HERO ACT</a:t>
            </a:r>
          </a:p>
        </p:txBody>
      </p:sp>
      <p:sp>
        <p:nvSpPr>
          <p:cNvPr id="8" name="Slide Number Placeholder 5">
            <a:extLst>
              <a:ext uri="{FF2B5EF4-FFF2-40B4-BE49-F238E27FC236}">
                <a16:creationId xmlns:a16="http://schemas.microsoft.com/office/drawing/2014/main" id="{B9627715-F732-408A-85FC-C26303D2C2C2}"/>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28</a:t>
            </a:fld>
            <a:endParaRPr lang="en-US" dirty="0"/>
          </a:p>
        </p:txBody>
      </p:sp>
    </p:spTree>
    <p:extLst>
      <p:ext uri="{BB962C8B-B14F-4D97-AF65-F5344CB8AC3E}">
        <p14:creationId xmlns:p14="http://schemas.microsoft.com/office/powerpoint/2010/main" val="40870321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1905000"/>
            <a:ext cx="7772400" cy="4724400"/>
          </a:xfrm>
        </p:spPr>
        <p:txBody>
          <a:bodyPr lIns="90488" tIns="44450" rIns="90488" bIns="44450"/>
          <a:lstStyle/>
          <a:p>
            <a:pPr marL="0" indent="0">
              <a:buNone/>
            </a:pPr>
            <a:r>
              <a:rPr lang="en-US" sz="2400" dirty="0"/>
              <a:t>On 09-06-2021 the NY State Commissioner of Health designated COVID-19 a highly contagious communicable disease that presents a serious risk of harm to the public health under New York State's HERO Act. This designation required all covered employers to implement their Airborne Infectious Disease Exposure Prevention Plan as required per the HERO Act. </a:t>
            </a:r>
          </a:p>
          <a:p>
            <a:pPr marL="0" indent="0">
              <a:buNone/>
            </a:pPr>
            <a:endParaRPr lang="en-US" sz="2400" dirty="0"/>
          </a:p>
          <a:p>
            <a:pPr marL="0" indent="0" algn="just">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Plan Implementation </a:t>
            </a:r>
            <a:endParaRPr lang="en-US" sz="4400" dirty="0">
              <a:solidFill>
                <a:srgbClr val="FFC000"/>
              </a:solidFill>
            </a:endParaRPr>
          </a:p>
        </p:txBody>
      </p:sp>
      <p:pic>
        <p:nvPicPr>
          <p:cNvPr id="6" name="Picture 5">
            <a:extLst>
              <a:ext uri="{FF2B5EF4-FFF2-40B4-BE49-F238E27FC236}">
                <a16:creationId xmlns:a16="http://schemas.microsoft.com/office/drawing/2014/main" id="{096809C5-D5E9-4E94-8952-3DDF86140FE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37C9393A-F40F-47C5-A143-0E8CF13C17F2}"/>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pic>
        <p:nvPicPr>
          <p:cNvPr id="3074" name="Picture 2" descr="Norwegian COVID-19 research - NIPH">
            <a:extLst>
              <a:ext uri="{FF2B5EF4-FFF2-40B4-BE49-F238E27FC236}">
                <a16:creationId xmlns:a16="http://schemas.microsoft.com/office/drawing/2014/main" id="{12465FF5-EFD4-40F8-9CA6-1A66C8E1E8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675" y="4122083"/>
            <a:ext cx="3524250" cy="2352675"/>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4">
            <a:extLst>
              <a:ext uri="{FF2B5EF4-FFF2-40B4-BE49-F238E27FC236}">
                <a16:creationId xmlns:a16="http://schemas.microsoft.com/office/drawing/2014/main" id="{C0C729F1-7F62-4B66-BDB4-EFF70FDC970E}"/>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NYS HERO ACT</a:t>
            </a:r>
          </a:p>
        </p:txBody>
      </p:sp>
      <p:sp>
        <p:nvSpPr>
          <p:cNvPr id="9" name="Slide Number Placeholder 5">
            <a:extLst>
              <a:ext uri="{FF2B5EF4-FFF2-40B4-BE49-F238E27FC236}">
                <a16:creationId xmlns:a16="http://schemas.microsoft.com/office/drawing/2014/main" id="{44041CF2-D03F-49A5-B996-F9ED55DDFC04}"/>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29</a:t>
            </a:fld>
            <a:endParaRPr lang="en-US" dirty="0"/>
          </a:p>
        </p:txBody>
      </p:sp>
    </p:spTree>
    <p:extLst>
      <p:ext uri="{BB962C8B-B14F-4D97-AF65-F5344CB8AC3E}">
        <p14:creationId xmlns:p14="http://schemas.microsoft.com/office/powerpoint/2010/main" val="60222421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2057400"/>
            <a:ext cx="7772400" cy="4343400"/>
          </a:xfrm>
        </p:spPr>
        <p:txBody>
          <a:bodyPr lIns="90488" tIns="44450" rIns="90488" bIns="44450"/>
          <a:lstStyle/>
          <a:p>
            <a:pPr marL="0" indent="0">
              <a:buClr>
                <a:srgbClr val="FF0000"/>
              </a:buClr>
              <a:buNone/>
            </a:pPr>
            <a:r>
              <a:rPr lang="en-US" altLang="en-US" sz="2400" dirty="0">
                <a:cs typeface="Times New Roman" panose="02020603050405020304" pitchFamily="18" charset="0"/>
              </a:rPr>
              <a:t>The </a:t>
            </a:r>
            <a:r>
              <a:rPr lang="en-US" altLang="en-US" sz="2400" i="1" dirty="0">
                <a:cs typeface="Times New Roman" panose="02020603050405020304" pitchFamily="18" charset="0"/>
              </a:rPr>
              <a:t>amended</a:t>
            </a:r>
            <a:r>
              <a:rPr lang="en-US" altLang="en-US" sz="2400" dirty="0">
                <a:cs typeface="Times New Roman" panose="02020603050405020304" pitchFamily="18" charset="0"/>
              </a:rPr>
              <a:t> HERO Act took effect on July 5, 2021. </a:t>
            </a:r>
          </a:p>
          <a:p>
            <a:pPr marL="0" indent="0">
              <a:buClr>
                <a:srgbClr val="FF0000"/>
              </a:buClr>
              <a:buNone/>
            </a:pPr>
            <a:r>
              <a:rPr lang="en-US" altLang="en-US" sz="2400" dirty="0">
                <a:cs typeface="Times New Roman" panose="02020603050405020304" pitchFamily="18" charset="0"/>
              </a:rPr>
              <a:t>On July 6, 2021 the NY State Department of Labor (NYSDOL) published the following:</a:t>
            </a:r>
          </a:p>
          <a:p>
            <a:r>
              <a:rPr lang="en-US" altLang="en-US" sz="2400" dirty="0">
                <a:cs typeface="Times New Roman" panose="02020603050405020304" pitchFamily="18" charset="0"/>
              </a:rPr>
              <a:t>The Airborne Infectious Disease Exposure Prevention Standard</a:t>
            </a:r>
          </a:p>
          <a:p>
            <a:r>
              <a:rPr lang="en-US" altLang="en-US" sz="2400" dirty="0">
                <a:cs typeface="Times New Roman" panose="02020603050405020304" pitchFamily="18" charset="0"/>
              </a:rPr>
              <a:t>A general model Airborne Infectious Disease Exposure Prevention Plan (AIDPP)</a:t>
            </a:r>
          </a:p>
          <a:p>
            <a:r>
              <a:rPr lang="en-US" altLang="en-US" sz="2400" dirty="0">
                <a:cs typeface="Times New Roman" panose="02020603050405020304" pitchFamily="18" charset="0"/>
              </a:rPr>
              <a:t>Several industry specific model Airborne Infectious Disease Exposure Prevention Plans (</a:t>
            </a:r>
            <a:r>
              <a:rPr lang="en-US" altLang="en-US" sz="2000" dirty="0">
                <a:cs typeface="Times New Roman" panose="02020603050405020304" pitchFamily="18" charset="0"/>
              </a:rPr>
              <a:t>Agriculture, Construction, Delivery, Domestic Work, EMS, Food Service, Manufacturing, Personal Services, Private Ed, Private Transportation, Retail)</a:t>
            </a:r>
          </a:p>
          <a:p>
            <a:pPr algn="just" eaLnBrk="1" hangingPunct="1">
              <a:buClr>
                <a:srgbClr val="FF0000"/>
              </a:buClr>
              <a:buFont typeface="Wingdings" panose="05000000000000000000" pitchFamily="2" charset="2"/>
              <a:buChar char="Ø"/>
            </a:pPr>
            <a:endParaRPr lang="en-US" altLang="en-US" sz="28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HERO Act Overview </a:t>
            </a:r>
            <a:endParaRPr lang="en-US" sz="4400" dirty="0">
              <a:solidFill>
                <a:srgbClr val="FFC000"/>
              </a:solidFill>
            </a:endParaRPr>
          </a:p>
        </p:txBody>
      </p:sp>
      <p:pic>
        <p:nvPicPr>
          <p:cNvPr id="4" name="Picture 5">
            <a:extLst>
              <a:ext uri="{FF2B5EF4-FFF2-40B4-BE49-F238E27FC236}">
                <a16:creationId xmlns:a16="http://schemas.microsoft.com/office/drawing/2014/main" id="{18A80BCB-82F9-45BE-A07F-F0153D2C09B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FA565FCB-EED3-4D86-B09A-40F43B23EFE7}"/>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8432ACEB-9F45-489D-B79B-A20444A0E2B9}"/>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NYS HERO ACT</a:t>
            </a:r>
          </a:p>
        </p:txBody>
      </p:sp>
      <p:sp>
        <p:nvSpPr>
          <p:cNvPr id="8" name="Slide Number Placeholder 5">
            <a:extLst>
              <a:ext uri="{FF2B5EF4-FFF2-40B4-BE49-F238E27FC236}">
                <a16:creationId xmlns:a16="http://schemas.microsoft.com/office/drawing/2014/main" id="{88278AA8-610D-4678-BE0A-6F60972631EE}"/>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3</a:t>
            </a:fld>
            <a:endParaRPr lang="en-US" dirty="0"/>
          </a:p>
        </p:txBody>
      </p:sp>
    </p:spTree>
    <p:extLst>
      <p:ext uri="{BB962C8B-B14F-4D97-AF65-F5344CB8AC3E}">
        <p14:creationId xmlns:p14="http://schemas.microsoft.com/office/powerpoint/2010/main" val="56047949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1905000"/>
            <a:ext cx="7772400" cy="4724400"/>
          </a:xfrm>
        </p:spPr>
        <p:txBody>
          <a:bodyPr lIns="90488" tIns="44450" rIns="90488" bIns="44450"/>
          <a:lstStyle/>
          <a:p>
            <a:pPr lvl="0"/>
            <a:r>
              <a:rPr lang="en-US" sz="2400" dirty="0"/>
              <a:t>Immediately </a:t>
            </a:r>
            <a:r>
              <a:rPr lang="en-US" sz="2400" b="1" dirty="0"/>
              <a:t>review</a:t>
            </a:r>
            <a:r>
              <a:rPr lang="en-US" sz="2400" dirty="0"/>
              <a:t> the worksite’s exposure prevention plan and </a:t>
            </a:r>
            <a:r>
              <a:rPr lang="en-US" sz="2400" b="1" dirty="0"/>
              <a:t>update the plan</a:t>
            </a:r>
            <a:r>
              <a:rPr lang="en-US" sz="2400" dirty="0"/>
              <a:t>, if necessary, to ensure that it incorporates current information, guidance, and mandatory requirements issued by federal, state, or local governments related to the infectious agent of concern. </a:t>
            </a:r>
          </a:p>
          <a:p>
            <a:pPr lvl="0"/>
            <a:r>
              <a:rPr lang="en-US" sz="2400" b="1" dirty="0"/>
              <a:t>Finalize and promptly activate </a:t>
            </a:r>
            <a:r>
              <a:rPr lang="en-US" sz="2400" dirty="0"/>
              <a:t>the worksite exposure prevention plan. Provide the </a:t>
            </a:r>
            <a:r>
              <a:rPr lang="en-US" sz="2400" b="1" dirty="0"/>
              <a:t>verbal review </a:t>
            </a:r>
            <a:r>
              <a:rPr lang="en-US" sz="2400" dirty="0"/>
              <a:t>as required. </a:t>
            </a:r>
          </a:p>
          <a:p>
            <a:pPr lvl="0"/>
            <a:r>
              <a:rPr lang="en-US" sz="2400" b="1" dirty="0"/>
              <a:t>Provide each employee with a copy </a:t>
            </a:r>
            <a:r>
              <a:rPr lang="en-US" sz="2400" dirty="0"/>
              <a:t>of the exposure prevention plan in English or in the language identified as the primary language of such employees.</a:t>
            </a:r>
          </a:p>
          <a:p>
            <a:pPr lvl="0"/>
            <a:endParaRPr lang="en-US" sz="2400" dirty="0"/>
          </a:p>
          <a:p>
            <a:pPr marL="0" indent="0">
              <a:buNone/>
            </a:pPr>
            <a:endParaRPr lang="en-US" sz="2400" dirty="0"/>
          </a:p>
          <a:p>
            <a:pPr marL="0" indent="0" algn="just">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Plan Implementation </a:t>
            </a:r>
            <a:endParaRPr lang="en-US" sz="4400" dirty="0">
              <a:solidFill>
                <a:srgbClr val="FFC000"/>
              </a:solidFill>
            </a:endParaRPr>
          </a:p>
        </p:txBody>
      </p:sp>
      <p:pic>
        <p:nvPicPr>
          <p:cNvPr id="4" name="Picture 3">
            <a:extLst>
              <a:ext uri="{FF2B5EF4-FFF2-40B4-BE49-F238E27FC236}">
                <a16:creationId xmlns:a16="http://schemas.microsoft.com/office/drawing/2014/main" id="{DD664148-F00D-49B9-A2BB-D1BC91A89F7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BCB193F0-1E89-4803-935D-DBBDEFCF922B}"/>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E85224D9-A95E-4469-953D-2AE429AFC2E8}"/>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NYS HERO ACT</a:t>
            </a:r>
          </a:p>
        </p:txBody>
      </p:sp>
      <p:sp>
        <p:nvSpPr>
          <p:cNvPr id="8" name="Slide Number Placeholder 5">
            <a:extLst>
              <a:ext uri="{FF2B5EF4-FFF2-40B4-BE49-F238E27FC236}">
                <a16:creationId xmlns:a16="http://schemas.microsoft.com/office/drawing/2014/main" id="{C85FB9AC-B3DC-446B-A1B9-F9341DB57BB0}"/>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30</a:t>
            </a:fld>
            <a:endParaRPr lang="en-US" dirty="0"/>
          </a:p>
        </p:txBody>
      </p:sp>
    </p:spTree>
    <p:extLst>
      <p:ext uri="{BB962C8B-B14F-4D97-AF65-F5344CB8AC3E}">
        <p14:creationId xmlns:p14="http://schemas.microsoft.com/office/powerpoint/2010/main" val="311887852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1905000"/>
            <a:ext cx="7772400" cy="4724400"/>
          </a:xfrm>
        </p:spPr>
        <p:txBody>
          <a:bodyPr lIns="90488" tIns="44450" rIns="90488" bIns="44450"/>
          <a:lstStyle/>
          <a:p>
            <a:pPr lvl="0"/>
            <a:r>
              <a:rPr lang="en-US" sz="2400" b="1" dirty="0"/>
              <a:t>Post a copy of the exposure prevention plan </a:t>
            </a:r>
            <a:r>
              <a:rPr lang="en-US" sz="2400" dirty="0"/>
              <a:t>in a visible and prominent location at the worksite (except when the worksite is a vehicle).</a:t>
            </a:r>
          </a:p>
          <a:p>
            <a:pPr lvl="0"/>
            <a:r>
              <a:rPr lang="en-US" sz="2400" dirty="0"/>
              <a:t>Ensure that a copy of the exposure prevention plan is </a:t>
            </a:r>
            <a:r>
              <a:rPr lang="en-US" sz="2400" b="1" dirty="0"/>
              <a:t>accessible to employees during all work shifts</a:t>
            </a:r>
            <a:r>
              <a:rPr lang="en-US" sz="2400" dirty="0"/>
              <a:t>.</a:t>
            </a:r>
          </a:p>
          <a:p>
            <a:pPr lvl="0"/>
            <a:r>
              <a:rPr lang="en-US" sz="2400" dirty="0"/>
              <a:t>Assigning enforcement responsibilities in accordance with Labor Law Section 218-b(2)(i) – which means supervision enforces - and ensuring that adequate enforcement of the worksite’s exposure prevention plan takes place.</a:t>
            </a:r>
          </a:p>
          <a:p>
            <a:pPr lvl="0"/>
            <a:endParaRPr lang="en-US" sz="2400" dirty="0"/>
          </a:p>
          <a:p>
            <a:pPr marL="0" indent="0">
              <a:buNone/>
            </a:pPr>
            <a:endParaRPr lang="en-US" sz="2400" dirty="0"/>
          </a:p>
          <a:p>
            <a:pPr marL="0" indent="0" algn="just">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Plan Implementation </a:t>
            </a:r>
            <a:endParaRPr lang="en-US" sz="4400" dirty="0">
              <a:solidFill>
                <a:srgbClr val="FFC000"/>
              </a:solidFill>
            </a:endParaRPr>
          </a:p>
        </p:txBody>
      </p:sp>
      <p:pic>
        <p:nvPicPr>
          <p:cNvPr id="4" name="Picture 3">
            <a:extLst>
              <a:ext uri="{FF2B5EF4-FFF2-40B4-BE49-F238E27FC236}">
                <a16:creationId xmlns:a16="http://schemas.microsoft.com/office/drawing/2014/main" id="{5267373F-E9EC-475C-A4B4-BEBA748CB42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B2E4267C-8DA5-4FD5-944E-C4793AC43D0B}"/>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90B4ED58-8BB0-4BDC-A0ED-D71E59B9D1C8}"/>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NYS HERO ACT</a:t>
            </a:r>
          </a:p>
        </p:txBody>
      </p:sp>
      <p:sp>
        <p:nvSpPr>
          <p:cNvPr id="8" name="Slide Number Placeholder 5">
            <a:extLst>
              <a:ext uri="{FF2B5EF4-FFF2-40B4-BE49-F238E27FC236}">
                <a16:creationId xmlns:a16="http://schemas.microsoft.com/office/drawing/2014/main" id="{0B314699-CAA4-4B82-B4D0-7A0083ABE7BB}"/>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31</a:t>
            </a:fld>
            <a:endParaRPr lang="en-US" dirty="0"/>
          </a:p>
        </p:txBody>
      </p:sp>
    </p:spTree>
    <p:extLst>
      <p:ext uri="{BB962C8B-B14F-4D97-AF65-F5344CB8AC3E}">
        <p14:creationId xmlns:p14="http://schemas.microsoft.com/office/powerpoint/2010/main" val="118240317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1905000"/>
            <a:ext cx="7772400" cy="4724400"/>
          </a:xfrm>
        </p:spPr>
        <p:txBody>
          <a:bodyPr lIns="90488" tIns="44450" rIns="90488" bIns="44450"/>
          <a:lstStyle/>
          <a:p>
            <a:pPr lvl="0"/>
            <a:r>
              <a:rPr lang="en-US" sz="2400" dirty="0"/>
              <a:t>Monitor and </a:t>
            </a:r>
            <a:r>
              <a:rPr lang="en-US" sz="2400" b="1" dirty="0"/>
              <a:t>maintain exposure controls. </a:t>
            </a:r>
          </a:p>
          <a:p>
            <a:r>
              <a:rPr lang="en-US" sz="2400" dirty="0"/>
              <a:t>Regularly </a:t>
            </a:r>
            <a:r>
              <a:rPr lang="en-US" sz="2400" b="1" dirty="0"/>
              <a:t>checking for updated information and guidance provided by State DOH or CDC </a:t>
            </a:r>
            <a:r>
              <a:rPr lang="en-US" sz="2400" dirty="0"/>
              <a:t>concerning the airborne infectious disease and updating the exposure prevention plan so that the plan reflects current State DOH or CDC recommended control measures.</a:t>
            </a:r>
          </a:p>
          <a:p>
            <a:pPr lvl="0"/>
            <a:endParaRPr lang="en-US" sz="2400" dirty="0"/>
          </a:p>
          <a:p>
            <a:pPr marL="0" indent="0">
              <a:buNone/>
            </a:pPr>
            <a:endParaRPr lang="en-US" sz="2400" dirty="0"/>
          </a:p>
          <a:p>
            <a:pPr marL="0" indent="0" algn="just">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Plan Implementation </a:t>
            </a:r>
            <a:endParaRPr lang="en-US" sz="4400" dirty="0">
              <a:solidFill>
                <a:srgbClr val="FFC000"/>
              </a:solidFill>
            </a:endParaRPr>
          </a:p>
        </p:txBody>
      </p:sp>
      <p:pic>
        <p:nvPicPr>
          <p:cNvPr id="4" name="Picture 3">
            <a:extLst>
              <a:ext uri="{FF2B5EF4-FFF2-40B4-BE49-F238E27FC236}">
                <a16:creationId xmlns:a16="http://schemas.microsoft.com/office/drawing/2014/main" id="{D9CDBB6F-12C6-4AAB-9484-33AD534F6B7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DD2DB68-68F4-4080-8DC8-6288800BDD58}"/>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8FB2D24F-9C46-4050-BDA1-0FC9E969D9A3}"/>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NYS HERO ACT</a:t>
            </a:r>
          </a:p>
        </p:txBody>
      </p:sp>
      <p:sp>
        <p:nvSpPr>
          <p:cNvPr id="8" name="Slide Number Placeholder 5">
            <a:extLst>
              <a:ext uri="{FF2B5EF4-FFF2-40B4-BE49-F238E27FC236}">
                <a16:creationId xmlns:a16="http://schemas.microsoft.com/office/drawing/2014/main" id="{46ADBD8F-9CEC-45DF-83EA-DF27980BA976}"/>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32</a:t>
            </a:fld>
            <a:endParaRPr lang="en-US" dirty="0"/>
          </a:p>
        </p:txBody>
      </p:sp>
    </p:spTree>
    <p:extLst>
      <p:ext uri="{BB962C8B-B14F-4D97-AF65-F5344CB8AC3E}">
        <p14:creationId xmlns:p14="http://schemas.microsoft.com/office/powerpoint/2010/main" val="421317816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1905000"/>
            <a:ext cx="7772400" cy="4724400"/>
          </a:xfrm>
        </p:spPr>
        <p:txBody>
          <a:bodyPr lIns="90488" tIns="44450" rIns="90488" bIns="44450"/>
          <a:lstStyle/>
          <a:p>
            <a:pPr lvl="0"/>
            <a:r>
              <a:rPr lang="en-US" sz="2400" b="1" dirty="0"/>
              <a:t>Designate one or more supervisory employees to enforce compliance with the exposure prevention plan; </a:t>
            </a:r>
            <a:r>
              <a:rPr lang="en-US" sz="2400" dirty="0"/>
              <a:t>the standard and any other federal, state, or local guidance related to preventing the spread of the airborne infectious disease as applicable to employees and third parties such as customers, contractors, and members of the public within the workplace. </a:t>
            </a:r>
          </a:p>
          <a:p>
            <a:pPr lvl="0"/>
            <a:r>
              <a:rPr lang="en-US" sz="2400" dirty="0"/>
              <a:t>No individual who is not a supervisory employee shall have responsibility for overseeing compliance with the requirements of the exposure prevention plan.</a:t>
            </a:r>
          </a:p>
          <a:p>
            <a:pPr marL="0" lvl="0" indent="0">
              <a:buNone/>
            </a:pPr>
            <a:endParaRPr lang="en-US" sz="2400" dirty="0"/>
          </a:p>
          <a:p>
            <a:pPr marL="0" indent="0">
              <a:buNone/>
            </a:pPr>
            <a:endParaRPr lang="en-US" sz="2400" dirty="0"/>
          </a:p>
          <a:p>
            <a:pPr marL="0" indent="0" algn="just">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Plan Implementation </a:t>
            </a:r>
            <a:endParaRPr lang="en-US" sz="4400" dirty="0">
              <a:solidFill>
                <a:srgbClr val="FFC000"/>
              </a:solidFill>
            </a:endParaRPr>
          </a:p>
        </p:txBody>
      </p:sp>
      <p:pic>
        <p:nvPicPr>
          <p:cNvPr id="4" name="Picture 3">
            <a:extLst>
              <a:ext uri="{FF2B5EF4-FFF2-40B4-BE49-F238E27FC236}">
                <a16:creationId xmlns:a16="http://schemas.microsoft.com/office/drawing/2014/main" id="{8F915F87-BCDA-4353-B0A9-BC2627F5517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608F4DAF-D7E6-4C7F-9ECC-FEEDFEEA357C}"/>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E33C0F3F-25AE-4AED-A9F7-D25E44A86DB9}"/>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NYS HERO ACT</a:t>
            </a:r>
          </a:p>
        </p:txBody>
      </p:sp>
      <p:sp>
        <p:nvSpPr>
          <p:cNvPr id="8" name="Slide Number Placeholder 5">
            <a:extLst>
              <a:ext uri="{FF2B5EF4-FFF2-40B4-BE49-F238E27FC236}">
                <a16:creationId xmlns:a16="http://schemas.microsoft.com/office/drawing/2014/main" id="{A23CE48D-66F3-4D88-BA6E-D563C6D2B90E}"/>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33</a:t>
            </a:fld>
            <a:endParaRPr lang="en-US" dirty="0"/>
          </a:p>
        </p:txBody>
      </p:sp>
    </p:spTree>
    <p:extLst>
      <p:ext uri="{BB962C8B-B14F-4D97-AF65-F5344CB8AC3E}">
        <p14:creationId xmlns:p14="http://schemas.microsoft.com/office/powerpoint/2010/main" val="254794592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1905000"/>
            <a:ext cx="7772400" cy="4724400"/>
          </a:xfrm>
        </p:spPr>
        <p:txBody>
          <a:bodyPr lIns="90488" tIns="44450" rIns="90488" bIns="44450"/>
          <a:lstStyle/>
          <a:p>
            <a:r>
              <a:rPr lang="en-US" sz="2400" dirty="0"/>
              <a:t>The plan shall be reviewed and updated whenever necessary to reflect new or modified tasks and procedures which affect occupational exposure and to reflect new or modified employee assignments.</a:t>
            </a:r>
          </a:p>
          <a:p>
            <a:r>
              <a:rPr lang="en-US" sz="2400" dirty="0"/>
              <a:t>Each employer shall make the exposure prevention plan available, upon request, to all employees, employee representatives, collective bargaining representatives, independent contractors, the department of labor, and the department of health.</a:t>
            </a:r>
          </a:p>
          <a:p>
            <a:endParaRPr lang="en-US" sz="2400" dirty="0"/>
          </a:p>
          <a:p>
            <a:endParaRPr lang="en-US" sz="2400" dirty="0"/>
          </a:p>
          <a:p>
            <a:endParaRPr lang="en-US" sz="2400" dirty="0"/>
          </a:p>
          <a:p>
            <a:pPr marL="0" indent="0">
              <a:buNone/>
            </a:pPr>
            <a:endParaRPr lang="en-US" sz="2400" dirty="0"/>
          </a:p>
          <a:p>
            <a:pPr marL="0" indent="0" algn="just">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Plan Review, Update and Availability</a:t>
            </a:r>
            <a:endParaRPr lang="en-US" sz="4400" dirty="0">
              <a:solidFill>
                <a:srgbClr val="FFC000"/>
              </a:solidFill>
            </a:endParaRPr>
          </a:p>
        </p:txBody>
      </p:sp>
      <p:pic>
        <p:nvPicPr>
          <p:cNvPr id="4" name="Picture 3">
            <a:extLst>
              <a:ext uri="{FF2B5EF4-FFF2-40B4-BE49-F238E27FC236}">
                <a16:creationId xmlns:a16="http://schemas.microsoft.com/office/drawing/2014/main" id="{AB304514-47B2-4AA9-8758-662D312FD1A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D012F631-398E-4A21-99AF-4F74EBDDE4C6}"/>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6F5A6C23-A0D8-4DA5-9CB4-E12A4AF8957B}"/>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NYS HERO ACT</a:t>
            </a:r>
          </a:p>
        </p:txBody>
      </p:sp>
      <p:sp>
        <p:nvSpPr>
          <p:cNvPr id="8" name="Slide Number Placeholder 5">
            <a:extLst>
              <a:ext uri="{FF2B5EF4-FFF2-40B4-BE49-F238E27FC236}">
                <a16:creationId xmlns:a16="http://schemas.microsoft.com/office/drawing/2014/main" id="{EBAA8223-6C04-4617-8E00-A983998236C7}"/>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34</a:t>
            </a:fld>
            <a:endParaRPr lang="en-US" dirty="0"/>
          </a:p>
        </p:txBody>
      </p:sp>
    </p:spTree>
    <p:extLst>
      <p:ext uri="{BB962C8B-B14F-4D97-AF65-F5344CB8AC3E}">
        <p14:creationId xmlns:p14="http://schemas.microsoft.com/office/powerpoint/2010/main" val="40131707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1905000"/>
            <a:ext cx="7772400" cy="4724400"/>
          </a:xfrm>
        </p:spPr>
        <p:txBody>
          <a:bodyPr lIns="90488" tIns="44450" rIns="90488" bIns="44450"/>
          <a:lstStyle/>
          <a:p>
            <a:pPr>
              <a:buFont typeface="Wingdings" panose="05000000000000000000" pitchFamily="2" charset="2"/>
              <a:buChar char="ü"/>
            </a:pPr>
            <a:r>
              <a:rPr lang="en-US" sz="2400" b="1" dirty="0">
                <a:solidFill>
                  <a:schemeClr val="tx2"/>
                </a:solidFill>
              </a:rPr>
              <a:t>An anti-retaliation provision is required that will protect workers from retaliation, discrimination, adverse action, or threats for: </a:t>
            </a:r>
          </a:p>
          <a:p>
            <a:pPr lvl="0"/>
            <a:r>
              <a:rPr lang="en-US" sz="2400" dirty="0"/>
              <a:t>Exercising their rights under the law or under the implemented prevention plan.</a:t>
            </a:r>
          </a:p>
          <a:p>
            <a:pPr lvl="0"/>
            <a:r>
              <a:rPr lang="en-US" sz="2400" dirty="0"/>
              <a:t>Reporting violations of the law or applicable prevention plan.</a:t>
            </a:r>
          </a:p>
          <a:p>
            <a:pPr lvl="0"/>
            <a:r>
              <a:rPr lang="en-US" sz="2400" dirty="0"/>
              <a:t>Reporting an airborne infectious disease exposure concern.</a:t>
            </a:r>
          </a:p>
          <a:p>
            <a:pPr lvl="0"/>
            <a:r>
              <a:rPr lang="en-US" sz="2400" dirty="0"/>
              <a:t>Seeking assistance or intervention with respect to such concerns. </a:t>
            </a:r>
          </a:p>
          <a:p>
            <a:endParaRPr lang="en-US" sz="2400" dirty="0"/>
          </a:p>
          <a:p>
            <a:pPr marL="0" indent="0">
              <a:buNone/>
            </a:pPr>
            <a:endParaRPr lang="en-US" sz="2400" dirty="0"/>
          </a:p>
          <a:p>
            <a:endParaRPr lang="en-US" sz="2400" dirty="0"/>
          </a:p>
          <a:p>
            <a:endParaRPr lang="en-US" sz="2400" dirty="0"/>
          </a:p>
          <a:p>
            <a:pPr marL="0" indent="0">
              <a:buNone/>
            </a:pPr>
            <a:endParaRPr lang="en-US" sz="2400" dirty="0"/>
          </a:p>
          <a:p>
            <a:pPr marL="0" indent="0" algn="just">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Anti-Retaliation</a:t>
            </a:r>
            <a:endParaRPr lang="en-US" sz="4400" dirty="0">
              <a:solidFill>
                <a:srgbClr val="FFC000"/>
              </a:solidFill>
            </a:endParaRPr>
          </a:p>
        </p:txBody>
      </p:sp>
      <p:pic>
        <p:nvPicPr>
          <p:cNvPr id="4" name="Picture 3">
            <a:extLst>
              <a:ext uri="{FF2B5EF4-FFF2-40B4-BE49-F238E27FC236}">
                <a16:creationId xmlns:a16="http://schemas.microsoft.com/office/drawing/2014/main" id="{FC1975C0-9E9C-4DED-9350-01815730D82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78A4A7C8-69F1-41A9-BACB-0798B452043C}"/>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FD35F462-5E14-49EF-BF90-5E895437C368}"/>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NYS HERO ACT</a:t>
            </a:r>
          </a:p>
        </p:txBody>
      </p:sp>
      <p:sp>
        <p:nvSpPr>
          <p:cNvPr id="8" name="Slide Number Placeholder 5">
            <a:extLst>
              <a:ext uri="{FF2B5EF4-FFF2-40B4-BE49-F238E27FC236}">
                <a16:creationId xmlns:a16="http://schemas.microsoft.com/office/drawing/2014/main" id="{722500EC-6B58-4936-A28C-66B452C99EE6}"/>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35</a:t>
            </a:fld>
            <a:endParaRPr lang="en-US" dirty="0"/>
          </a:p>
        </p:txBody>
      </p:sp>
    </p:spTree>
    <p:extLst>
      <p:ext uri="{BB962C8B-B14F-4D97-AF65-F5344CB8AC3E}">
        <p14:creationId xmlns:p14="http://schemas.microsoft.com/office/powerpoint/2010/main" val="155227250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1905000"/>
            <a:ext cx="7772400" cy="4724400"/>
          </a:xfrm>
        </p:spPr>
        <p:txBody>
          <a:bodyPr lIns="90488" tIns="44450" rIns="90488" bIns="44450"/>
          <a:lstStyle/>
          <a:p>
            <a:pPr lvl="0"/>
            <a:r>
              <a:rPr lang="en-US" sz="2400" dirty="0"/>
              <a:t>Also notable is that the law protects workers from adverse action or retaliation for refusing to work where such worker reasonably believes, in good faith, that such work exposes him/her, or other workers to the disease due to the existence of working conditions that are inconsistent with law.</a:t>
            </a:r>
          </a:p>
          <a:p>
            <a:r>
              <a:rPr lang="en-US" sz="2400" dirty="0"/>
              <a:t>Notification of a violation by an employee may be made verbally or in writing, and without limitation to format including electronic communications.</a:t>
            </a:r>
          </a:p>
          <a:p>
            <a:pPr marL="0" indent="0">
              <a:buNone/>
            </a:pPr>
            <a:endParaRPr lang="en-US" sz="2400" dirty="0"/>
          </a:p>
          <a:p>
            <a:endParaRPr lang="en-US" sz="2400" dirty="0"/>
          </a:p>
          <a:p>
            <a:endParaRPr lang="en-US" sz="2400" dirty="0"/>
          </a:p>
          <a:p>
            <a:pPr marL="0" indent="0">
              <a:buNone/>
            </a:pPr>
            <a:endParaRPr lang="en-US" sz="2400" dirty="0"/>
          </a:p>
          <a:p>
            <a:pPr marL="0" indent="0" algn="just">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Anti-Retaliation</a:t>
            </a:r>
            <a:endParaRPr lang="en-US" sz="4400" dirty="0">
              <a:solidFill>
                <a:srgbClr val="FFC000"/>
              </a:solidFill>
            </a:endParaRPr>
          </a:p>
        </p:txBody>
      </p:sp>
      <p:pic>
        <p:nvPicPr>
          <p:cNvPr id="4" name="Picture 3">
            <a:extLst>
              <a:ext uri="{FF2B5EF4-FFF2-40B4-BE49-F238E27FC236}">
                <a16:creationId xmlns:a16="http://schemas.microsoft.com/office/drawing/2014/main" id="{DC147B0C-6444-48AD-8B2E-C310E95326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45E1BE92-971C-4911-9477-F4BB3A53B313}"/>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388A25F9-805E-4E0B-ACF3-6AC9BE9BD64B}"/>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NYS HERO ACT</a:t>
            </a:r>
          </a:p>
        </p:txBody>
      </p:sp>
      <p:sp>
        <p:nvSpPr>
          <p:cNvPr id="8" name="Slide Number Placeholder 5">
            <a:extLst>
              <a:ext uri="{FF2B5EF4-FFF2-40B4-BE49-F238E27FC236}">
                <a16:creationId xmlns:a16="http://schemas.microsoft.com/office/drawing/2014/main" id="{66AE54E6-8E31-473B-A29E-5C3DA12BD2B5}"/>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36</a:t>
            </a:fld>
            <a:endParaRPr lang="en-US" dirty="0"/>
          </a:p>
        </p:txBody>
      </p:sp>
    </p:spTree>
    <p:extLst>
      <p:ext uri="{BB962C8B-B14F-4D97-AF65-F5344CB8AC3E}">
        <p14:creationId xmlns:p14="http://schemas.microsoft.com/office/powerpoint/2010/main" val="3910915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1905000"/>
            <a:ext cx="7772400" cy="4724400"/>
          </a:xfrm>
        </p:spPr>
        <p:txBody>
          <a:bodyPr lIns="90488" tIns="44450" rIns="90488" bIns="44450"/>
          <a:lstStyle/>
          <a:p>
            <a:r>
              <a:rPr lang="en-US" sz="2400" dirty="0"/>
              <a:t>To the extent that records exist between the employer and employee regarding a potential risk of exposure, without limitation to format including electronic communications, they shall be </a:t>
            </a:r>
            <a:r>
              <a:rPr lang="en-US" sz="2400" b="1" dirty="0"/>
              <a:t>maintained by the employer for two years after the conclusion of the designation of a high-risk disease from the Commissioner of Health.</a:t>
            </a:r>
          </a:p>
          <a:p>
            <a:pPr marL="0" indent="0">
              <a:buNone/>
            </a:pPr>
            <a:r>
              <a:rPr lang="en-US" sz="2400" i="1" dirty="0"/>
              <a:t>* It is suggested that employers create an anti-retaliation policy statement and share that with employees.</a:t>
            </a:r>
            <a:endParaRPr lang="en-US" sz="2400" dirty="0"/>
          </a:p>
          <a:p>
            <a:pPr lvl="0"/>
            <a:endParaRPr lang="en-US" sz="2400" dirty="0"/>
          </a:p>
          <a:p>
            <a:pPr marL="0" indent="0">
              <a:buNone/>
            </a:pPr>
            <a:endParaRPr lang="en-US" sz="2400" dirty="0"/>
          </a:p>
          <a:p>
            <a:endParaRPr lang="en-US" sz="2400" dirty="0"/>
          </a:p>
          <a:p>
            <a:endParaRPr lang="en-US" sz="2400" dirty="0"/>
          </a:p>
          <a:p>
            <a:pPr marL="0" indent="0">
              <a:buNone/>
            </a:pPr>
            <a:endParaRPr lang="en-US" sz="2400" dirty="0"/>
          </a:p>
          <a:p>
            <a:pPr marL="0" indent="0" algn="just">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Anti-Retaliation</a:t>
            </a:r>
            <a:endParaRPr lang="en-US" sz="4400" dirty="0">
              <a:solidFill>
                <a:srgbClr val="FFC000"/>
              </a:solidFill>
            </a:endParaRPr>
          </a:p>
        </p:txBody>
      </p:sp>
      <p:pic>
        <p:nvPicPr>
          <p:cNvPr id="4" name="Picture 3">
            <a:extLst>
              <a:ext uri="{FF2B5EF4-FFF2-40B4-BE49-F238E27FC236}">
                <a16:creationId xmlns:a16="http://schemas.microsoft.com/office/drawing/2014/main" id="{DDAF5FAE-4C74-438C-BE59-96396B7FF2E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0FE08C2C-7360-42DD-AF65-6E24B047838E}"/>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1A7E9029-DA58-4B09-A12A-9986AD26965E}"/>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NYS HERO ACT</a:t>
            </a:r>
          </a:p>
        </p:txBody>
      </p:sp>
      <p:sp>
        <p:nvSpPr>
          <p:cNvPr id="8" name="Slide Number Placeholder 5">
            <a:extLst>
              <a:ext uri="{FF2B5EF4-FFF2-40B4-BE49-F238E27FC236}">
                <a16:creationId xmlns:a16="http://schemas.microsoft.com/office/drawing/2014/main" id="{F70AB412-62B9-4B15-9D51-D64664C8E205}"/>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37</a:t>
            </a:fld>
            <a:endParaRPr lang="en-US" dirty="0"/>
          </a:p>
        </p:txBody>
      </p:sp>
    </p:spTree>
    <p:extLst>
      <p:ext uri="{BB962C8B-B14F-4D97-AF65-F5344CB8AC3E}">
        <p14:creationId xmlns:p14="http://schemas.microsoft.com/office/powerpoint/2010/main" val="288500802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1828800"/>
            <a:ext cx="7772400" cy="4724400"/>
          </a:xfrm>
        </p:spPr>
        <p:txBody>
          <a:bodyPr lIns="90488" tIns="44450" rIns="90488" bIns="44450"/>
          <a:lstStyle/>
          <a:p>
            <a:pPr>
              <a:buFont typeface="Wingdings" panose="05000000000000000000" pitchFamily="2" charset="2"/>
              <a:buChar char="ü"/>
            </a:pPr>
            <a:r>
              <a:rPr lang="en-US" sz="2400" b="1" dirty="0">
                <a:solidFill>
                  <a:schemeClr val="tx2"/>
                </a:solidFill>
              </a:rPr>
              <a:t>Section 2 of the HERO Act - Safety Committee</a:t>
            </a:r>
            <a:r>
              <a:rPr lang="en-US" sz="2400" dirty="0">
                <a:solidFill>
                  <a:schemeClr val="tx2"/>
                </a:solidFill>
              </a:rPr>
              <a:t> </a:t>
            </a:r>
            <a:r>
              <a:rPr lang="en-US" sz="2400" dirty="0"/>
              <a:t>- By November 1, 2021 the law requires covered employers with </a:t>
            </a:r>
            <a:r>
              <a:rPr lang="en-US" sz="2400" b="1" dirty="0"/>
              <a:t>at least 10 or more employees to permit </a:t>
            </a:r>
            <a:r>
              <a:rPr lang="en-US" sz="2400" dirty="0"/>
              <a:t>employees to establish and administer a joint labor-management workplace safety committee. </a:t>
            </a:r>
          </a:p>
          <a:p>
            <a:r>
              <a:rPr lang="en-US" sz="2400" dirty="0"/>
              <a:t>An employer need not create a second committee </a:t>
            </a:r>
            <a:r>
              <a:rPr lang="en-US" sz="2400" b="1" dirty="0"/>
              <a:t>if one that </a:t>
            </a:r>
            <a:r>
              <a:rPr lang="en-US" sz="2400" b="1" i="1" dirty="0"/>
              <a:t>meets the Act’s requirements </a:t>
            </a:r>
            <a:r>
              <a:rPr lang="en-US" sz="2400" b="1" dirty="0"/>
              <a:t>is already in existence. </a:t>
            </a:r>
          </a:p>
          <a:p>
            <a:r>
              <a:rPr lang="en-US" sz="2400" dirty="0"/>
              <a:t>A </a:t>
            </a:r>
            <a:r>
              <a:rPr lang="en-US" sz="2400" b="1" dirty="0"/>
              <a:t>committee’s role shall be limited to reviewing and/or raising occupational health and safety concerns implicated by the Act’s provisions. </a:t>
            </a:r>
            <a:r>
              <a:rPr lang="en-US" sz="2400" dirty="0"/>
              <a:t>A committee’s scope does not reach all parts of New York’s Labor Law.</a:t>
            </a:r>
          </a:p>
          <a:p>
            <a:pPr marL="0" lvl="0" indent="0">
              <a:buNone/>
            </a:pPr>
            <a:endParaRPr lang="en-US" sz="2400" dirty="0"/>
          </a:p>
          <a:p>
            <a:pPr marL="0" indent="0">
              <a:buNone/>
            </a:pPr>
            <a:endParaRPr lang="en-US" sz="2400" dirty="0"/>
          </a:p>
          <a:p>
            <a:endParaRPr lang="en-US" sz="2400" dirty="0"/>
          </a:p>
          <a:p>
            <a:endParaRPr lang="en-US" sz="2400" dirty="0"/>
          </a:p>
          <a:p>
            <a:pPr marL="0" indent="0">
              <a:buNone/>
            </a:pPr>
            <a:endParaRPr lang="en-US" sz="2400" dirty="0"/>
          </a:p>
          <a:p>
            <a:pPr marL="0" indent="0" algn="just">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Safety Committee</a:t>
            </a:r>
            <a:endParaRPr lang="en-US" sz="4400" dirty="0">
              <a:solidFill>
                <a:srgbClr val="FFC000"/>
              </a:solidFill>
            </a:endParaRPr>
          </a:p>
        </p:txBody>
      </p:sp>
      <p:pic>
        <p:nvPicPr>
          <p:cNvPr id="4" name="Picture 3">
            <a:extLst>
              <a:ext uri="{FF2B5EF4-FFF2-40B4-BE49-F238E27FC236}">
                <a16:creationId xmlns:a16="http://schemas.microsoft.com/office/drawing/2014/main" id="{77DA3489-2585-4F56-932C-573DD8C86FF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9C13D9E-4C8A-4FBA-B28E-6B94866159D0}"/>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189139D0-4703-4CD1-BE2D-A4E9265812AD}"/>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NYS HERO ACT</a:t>
            </a:r>
          </a:p>
        </p:txBody>
      </p:sp>
      <p:sp>
        <p:nvSpPr>
          <p:cNvPr id="8" name="Slide Number Placeholder 5">
            <a:extLst>
              <a:ext uri="{FF2B5EF4-FFF2-40B4-BE49-F238E27FC236}">
                <a16:creationId xmlns:a16="http://schemas.microsoft.com/office/drawing/2014/main" id="{D168E961-679C-4A3B-B3B3-E86366319926}"/>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38</a:t>
            </a:fld>
            <a:endParaRPr lang="en-US" dirty="0"/>
          </a:p>
        </p:txBody>
      </p:sp>
    </p:spTree>
    <p:extLst>
      <p:ext uri="{BB962C8B-B14F-4D97-AF65-F5344CB8AC3E}">
        <p14:creationId xmlns:p14="http://schemas.microsoft.com/office/powerpoint/2010/main" val="96140723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1905000"/>
            <a:ext cx="7772400" cy="4724400"/>
          </a:xfrm>
        </p:spPr>
        <p:txBody>
          <a:bodyPr lIns="90488" tIns="44450" rIns="90488" bIns="44450"/>
          <a:lstStyle/>
          <a:p>
            <a:r>
              <a:rPr lang="en-US" sz="2400" dirty="0"/>
              <a:t>The regularly scheduled </a:t>
            </a:r>
            <a:r>
              <a:rPr lang="en-US" sz="2400" b="1" dirty="0"/>
              <a:t>quarterly meetings </a:t>
            </a:r>
            <a:r>
              <a:rPr lang="en-US" sz="2400" dirty="0"/>
              <a:t>of the committee shall last </a:t>
            </a:r>
            <a:r>
              <a:rPr lang="en-US" sz="2400" b="1" dirty="0"/>
              <a:t>no longer than two hours</a:t>
            </a:r>
            <a:r>
              <a:rPr lang="en-US" sz="2400" dirty="0"/>
              <a:t>. These meetings must occur during work hours. </a:t>
            </a:r>
          </a:p>
          <a:p>
            <a:r>
              <a:rPr lang="en-US" sz="2400" dirty="0"/>
              <a:t>The </a:t>
            </a:r>
            <a:r>
              <a:rPr lang="en-US" sz="2400" b="1" dirty="0"/>
              <a:t>training that safety committee members are entitled to attend</a:t>
            </a:r>
            <a:r>
              <a:rPr lang="en-US" sz="2400" dirty="0"/>
              <a:t>, without loss of pay, is limited to a duration of </a:t>
            </a:r>
            <a:r>
              <a:rPr lang="en-US" sz="2400" b="1" dirty="0"/>
              <a:t>no more than four hours.</a:t>
            </a:r>
          </a:p>
          <a:p>
            <a:pPr marL="0" lvl="0" indent="0">
              <a:buNone/>
            </a:pPr>
            <a:endParaRPr lang="en-US" sz="2400" dirty="0"/>
          </a:p>
          <a:p>
            <a:pPr marL="0" indent="0">
              <a:buNone/>
            </a:pPr>
            <a:endParaRPr lang="en-US" sz="2400" dirty="0"/>
          </a:p>
          <a:p>
            <a:endParaRPr lang="en-US" sz="2400" dirty="0"/>
          </a:p>
          <a:p>
            <a:endParaRPr lang="en-US" sz="2400" dirty="0"/>
          </a:p>
          <a:p>
            <a:pPr marL="0" indent="0">
              <a:buNone/>
            </a:pPr>
            <a:endParaRPr lang="en-US" sz="2400" dirty="0"/>
          </a:p>
          <a:p>
            <a:pPr marL="0" indent="0" algn="just">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Safety Committee</a:t>
            </a:r>
            <a:endParaRPr lang="en-US" sz="4400" dirty="0">
              <a:solidFill>
                <a:srgbClr val="FFC000"/>
              </a:solidFill>
            </a:endParaRPr>
          </a:p>
        </p:txBody>
      </p:sp>
      <p:pic>
        <p:nvPicPr>
          <p:cNvPr id="2" name="Picture 1">
            <a:extLst>
              <a:ext uri="{FF2B5EF4-FFF2-40B4-BE49-F238E27FC236}">
                <a16:creationId xmlns:a16="http://schemas.microsoft.com/office/drawing/2014/main" id="{A389B8AE-113A-4159-9110-B4532799608F}"/>
              </a:ext>
            </a:extLst>
          </p:cNvPr>
          <p:cNvPicPr>
            <a:picLocks noChangeAspect="1"/>
          </p:cNvPicPr>
          <p:nvPr/>
        </p:nvPicPr>
        <p:blipFill>
          <a:blip r:embed="rId3"/>
          <a:stretch>
            <a:fillRect/>
          </a:stretch>
        </p:blipFill>
        <p:spPr>
          <a:xfrm>
            <a:off x="2514600" y="4209484"/>
            <a:ext cx="4114800" cy="2275403"/>
          </a:xfrm>
          <a:prstGeom prst="rect">
            <a:avLst/>
          </a:prstGeom>
        </p:spPr>
      </p:pic>
      <p:pic>
        <p:nvPicPr>
          <p:cNvPr id="6" name="Picture 5">
            <a:extLst>
              <a:ext uri="{FF2B5EF4-FFF2-40B4-BE49-F238E27FC236}">
                <a16:creationId xmlns:a16="http://schemas.microsoft.com/office/drawing/2014/main" id="{CE8EB2ED-F7E2-47A1-9C64-B3C95405DAA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2FAF59C1-9A24-438C-AA3B-A98435D95AC4}"/>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8" name="Footer Placeholder 4">
            <a:extLst>
              <a:ext uri="{FF2B5EF4-FFF2-40B4-BE49-F238E27FC236}">
                <a16:creationId xmlns:a16="http://schemas.microsoft.com/office/drawing/2014/main" id="{BCD99153-AF2D-477C-9CC1-E278E3E51588}"/>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NYS HERO ACT</a:t>
            </a:r>
          </a:p>
        </p:txBody>
      </p:sp>
      <p:sp>
        <p:nvSpPr>
          <p:cNvPr id="9" name="Slide Number Placeholder 5">
            <a:extLst>
              <a:ext uri="{FF2B5EF4-FFF2-40B4-BE49-F238E27FC236}">
                <a16:creationId xmlns:a16="http://schemas.microsoft.com/office/drawing/2014/main" id="{52FE3A61-3E2C-487F-8853-9CE0BE9DF1A5}"/>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39</a:t>
            </a:fld>
            <a:endParaRPr lang="en-US" dirty="0"/>
          </a:p>
        </p:txBody>
      </p:sp>
    </p:spTree>
    <p:extLst>
      <p:ext uri="{BB962C8B-B14F-4D97-AF65-F5344CB8AC3E}">
        <p14:creationId xmlns:p14="http://schemas.microsoft.com/office/powerpoint/2010/main" val="153530796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2057400"/>
            <a:ext cx="7772400" cy="4343400"/>
          </a:xfrm>
        </p:spPr>
        <p:txBody>
          <a:bodyPr lIns="90488" tIns="44450" rIns="90488" bIns="44450"/>
          <a:lstStyle/>
          <a:p>
            <a:pPr marL="0" indent="0">
              <a:buNone/>
            </a:pPr>
            <a:r>
              <a:rPr lang="en-US" sz="2400" dirty="0"/>
              <a:t>The HERO Act continues to have two distinct requirements for private employers in the State of NY.</a:t>
            </a:r>
          </a:p>
          <a:p>
            <a:pPr marL="457200" indent="-457200">
              <a:buFont typeface="+mj-lt"/>
              <a:buAutoNum type="arabicPeriod"/>
            </a:pPr>
            <a:r>
              <a:rPr lang="en-US" sz="2400" dirty="0"/>
              <a:t>Covered employers were to establish an Airborne Infectious Disease Exposure Prevention Plan by August 5, 2021. This applies to ALL private employers, except those noted in the exceptions. </a:t>
            </a:r>
          </a:p>
          <a:p>
            <a:pPr marL="457200" indent="-457200">
              <a:buFont typeface="+mj-lt"/>
              <a:buAutoNum type="arabicPeriod"/>
            </a:pPr>
            <a:r>
              <a:rPr lang="en-US" sz="2400" dirty="0"/>
              <a:t>Safety Committee - By November 1, 2021  the law    requires covered employers with at least 10 or more employees to </a:t>
            </a:r>
            <a:r>
              <a:rPr lang="en-US" sz="2400" b="1" dirty="0"/>
              <a:t>permit</a:t>
            </a:r>
            <a:r>
              <a:rPr lang="en-US" sz="2400" dirty="0"/>
              <a:t> employees to establish and administer a joint labor-management workplace safety committee.</a:t>
            </a:r>
            <a:endParaRPr lang="en-US" dirty="0"/>
          </a:p>
          <a:p>
            <a:pPr algn="just" eaLnBrk="1" hangingPunct="1">
              <a:buClr>
                <a:srgbClr val="FF0000"/>
              </a:buClr>
              <a:buFont typeface="Wingdings" panose="05000000000000000000" pitchFamily="2" charset="2"/>
              <a:buChar char="Ø"/>
            </a:pPr>
            <a:endParaRPr lang="en-US" altLang="en-US" sz="28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HERO Act Overview </a:t>
            </a:r>
            <a:endParaRPr lang="en-US" sz="4400" dirty="0">
              <a:solidFill>
                <a:srgbClr val="FFC000"/>
              </a:solidFill>
            </a:endParaRPr>
          </a:p>
        </p:txBody>
      </p:sp>
      <p:pic>
        <p:nvPicPr>
          <p:cNvPr id="4" name="Picture 5">
            <a:extLst>
              <a:ext uri="{FF2B5EF4-FFF2-40B4-BE49-F238E27FC236}">
                <a16:creationId xmlns:a16="http://schemas.microsoft.com/office/drawing/2014/main" id="{A2AFD66F-DF69-4991-A0D1-3EDF3D32619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BB37BCF9-262C-46C2-BAC1-E37E8C566B0E}"/>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A36D713B-FBD2-4AA6-86F7-C675B435803A}"/>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NYS HERO ACT</a:t>
            </a:r>
          </a:p>
        </p:txBody>
      </p:sp>
      <p:sp>
        <p:nvSpPr>
          <p:cNvPr id="8" name="Slide Number Placeholder 5">
            <a:extLst>
              <a:ext uri="{FF2B5EF4-FFF2-40B4-BE49-F238E27FC236}">
                <a16:creationId xmlns:a16="http://schemas.microsoft.com/office/drawing/2014/main" id="{22EE52E3-7612-454C-A2D8-3D434A214404}"/>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4</a:t>
            </a:fld>
            <a:endParaRPr lang="en-US" dirty="0"/>
          </a:p>
        </p:txBody>
      </p:sp>
    </p:spTree>
    <p:extLst>
      <p:ext uri="{BB962C8B-B14F-4D97-AF65-F5344CB8AC3E}">
        <p14:creationId xmlns:p14="http://schemas.microsoft.com/office/powerpoint/2010/main" val="174182362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1676400"/>
            <a:ext cx="7772400" cy="4724400"/>
          </a:xfrm>
        </p:spPr>
        <p:txBody>
          <a:bodyPr lIns="90488" tIns="44450" rIns="90488" bIns="44450"/>
          <a:lstStyle/>
          <a:p>
            <a:pPr>
              <a:buFont typeface="Wingdings" panose="05000000000000000000" pitchFamily="2" charset="2"/>
              <a:buChar char="ü"/>
            </a:pPr>
            <a:r>
              <a:rPr lang="en-US" sz="2400" b="1" dirty="0">
                <a:solidFill>
                  <a:schemeClr val="tx2"/>
                </a:solidFill>
              </a:rPr>
              <a:t>The law contains specific requirements for any such committee which include:</a:t>
            </a:r>
          </a:p>
          <a:p>
            <a:r>
              <a:rPr lang="en-US" sz="2400" dirty="0"/>
              <a:t>Employers must permit employees to establish a Safety Committee composed of </a:t>
            </a:r>
            <a:r>
              <a:rPr lang="en-US" sz="2400" b="1" dirty="0"/>
              <a:t>at least two-thirds non-supervisory employees. </a:t>
            </a:r>
            <a:r>
              <a:rPr lang="en-US" sz="2400" dirty="0"/>
              <a:t>The non-supervisory employees are </a:t>
            </a:r>
            <a:r>
              <a:rPr lang="en-US" sz="2400" b="1" dirty="0"/>
              <a:t>NOT selected by the employer, </a:t>
            </a:r>
            <a:r>
              <a:rPr lang="en-US" sz="2400" dirty="0"/>
              <a:t>they are selected by themselves. </a:t>
            </a:r>
          </a:p>
          <a:p>
            <a:pPr lvl="0"/>
            <a:r>
              <a:rPr lang="en-US" sz="2400" dirty="0"/>
              <a:t>The Safety Committee is </a:t>
            </a:r>
            <a:r>
              <a:rPr lang="en-US" sz="2400" b="1" dirty="0"/>
              <a:t>co-chaired</a:t>
            </a:r>
            <a:r>
              <a:rPr lang="en-US" sz="2400" dirty="0"/>
              <a:t> by a representative of the employer and non-supervisory employees. </a:t>
            </a:r>
          </a:p>
          <a:p>
            <a:pPr lvl="0"/>
            <a:r>
              <a:rPr lang="en-US" sz="2400" dirty="0"/>
              <a:t>If a collective bargaining agreement is in place, the </a:t>
            </a:r>
            <a:r>
              <a:rPr lang="en-US" sz="2400" b="1" dirty="0"/>
              <a:t>collective bargaining representative shall be responsible for the selection of employees.</a:t>
            </a:r>
          </a:p>
          <a:p>
            <a:pPr marL="0" lvl="0" indent="0">
              <a:buNone/>
            </a:pPr>
            <a:endParaRPr lang="en-US" sz="2400" dirty="0"/>
          </a:p>
          <a:p>
            <a:pPr marL="0" indent="0">
              <a:buNone/>
            </a:pPr>
            <a:endParaRPr lang="en-US" sz="2400" dirty="0"/>
          </a:p>
          <a:p>
            <a:endParaRPr lang="en-US" sz="2400" dirty="0"/>
          </a:p>
          <a:p>
            <a:endParaRPr lang="en-US" sz="2400" dirty="0"/>
          </a:p>
          <a:p>
            <a:pPr marL="0" indent="0">
              <a:buNone/>
            </a:pPr>
            <a:endParaRPr lang="en-US" sz="2400" dirty="0"/>
          </a:p>
          <a:p>
            <a:pPr marL="0" indent="0" algn="just">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Safety Committee</a:t>
            </a:r>
            <a:endParaRPr lang="en-US" sz="4400" dirty="0">
              <a:solidFill>
                <a:srgbClr val="FFC000"/>
              </a:solidFill>
            </a:endParaRPr>
          </a:p>
        </p:txBody>
      </p:sp>
      <p:pic>
        <p:nvPicPr>
          <p:cNvPr id="4" name="Picture 3">
            <a:extLst>
              <a:ext uri="{FF2B5EF4-FFF2-40B4-BE49-F238E27FC236}">
                <a16:creationId xmlns:a16="http://schemas.microsoft.com/office/drawing/2014/main" id="{82E9B626-CD27-4236-9725-0155FF2615A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7D79FE02-3CAD-4EE7-9B9C-CE66410AD25B}"/>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E87EEA2A-8B9E-4FF4-8003-5B04EBD834C4}"/>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NYS HERO ACT</a:t>
            </a:r>
          </a:p>
        </p:txBody>
      </p:sp>
      <p:sp>
        <p:nvSpPr>
          <p:cNvPr id="8" name="Slide Number Placeholder 5">
            <a:extLst>
              <a:ext uri="{FF2B5EF4-FFF2-40B4-BE49-F238E27FC236}">
                <a16:creationId xmlns:a16="http://schemas.microsoft.com/office/drawing/2014/main" id="{EE1C9160-162A-4DAC-8645-E5D0A33BAE58}"/>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40</a:t>
            </a:fld>
            <a:endParaRPr lang="en-US" dirty="0"/>
          </a:p>
        </p:txBody>
      </p:sp>
    </p:spTree>
    <p:extLst>
      <p:ext uri="{BB962C8B-B14F-4D97-AF65-F5344CB8AC3E}">
        <p14:creationId xmlns:p14="http://schemas.microsoft.com/office/powerpoint/2010/main" val="12808830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Safety Committee</a:t>
            </a:r>
            <a:endParaRPr lang="en-US" sz="4400" dirty="0">
              <a:solidFill>
                <a:srgbClr val="FFC000"/>
              </a:solidFill>
            </a:endParaRPr>
          </a:p>
        </p:txBody>
      </p:sp>
      <p:pic>
        <p:nvPicPr>
          <p:cNvPr id="4" name="Picture 3">
            <a:extLst>
              <a:ext uri="{FF2B5EF4-FFF2-40B4-BE49-F238E27FC236}">
                <a16:creationId xmlns:a16="http://schemas.microsoft.com/office/drawing/2014/main" id="{3802B2F2-C4CB-4835-8DA9-EDC51E6A6CE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8FC8EA33-484C-406A-A2C0-E676FF5C1F80}"/>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4F57A30F-0167-4D17-AA27-C1984E981C9E}"/>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NYS HERO ACT</a:t>
            </a:r>
          </a:p>
        </p:txBody>
      </p:sp>
      <p:sp>
        <p:nvSpPr>
          <p:cNvPr id="8" name="Slide Number Placeholder 5">
            <a:extLst>
              <a:ext uri="{FF2B5EF4-FFF2-40B4-BE49-F238E27FC236}">
                <a16:creationId xmlns:a16="http://schemas.microsoft.com/office/drawing/2014/main" id="{28E33269-2D9C-412A-891E-0DC27087A990}"/>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41</a:t>
            </a:fld>
            <a:endParaRPr lang="en-US" dirty="0"/>
          </a:p>
        </p:txBody>
      </p:sp>
      <p:pic>
        <p:nvPicPr>
          <p:cNvPr id="24578" name="Picture 2" descr="What is the role of a health and safety committee | Frontline Blog">
            <a:extLst>
              <a:ext uri="{FF2B5EF4-FFF2-40B4-BE49-F238E27FC236}">
                <a16:creationId xmlns:a16="http://schemas.microsoft.com/office/drawing/2014/main" id="{199EF9D8-1C48-43D3-A46B-7AB861314B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203429"/>
            <a:ext cx="6172200" cy="3012163"/>
          </a:xfrm>
          <a:prstGeom prst="rect">
            <a:avLst/>
          </a:prstGeom>
          <a:noFill/>
          <a:extLst>
            <a:ext uri="{909E8E84-426E-40DD-AFC4-6F175D3DCCD1}">
              <a14:hiddenFill xmlns:a14="http://schemas.microsoft.com/office/drawing/2010/main">
                <a:solidFill>
                  <a:srgbClr val="FFFFFF"/>
                </a:solidFill>
              </a14:hiddenFill>
            </a:ext>
          </a:extLst>
        </p:spPr>
      </p:pic>
      <p:sp>
        <p:nvSpPr>
          <p:cNvPr id="7171" name="Rectangle 3"/>
          <p:cNvSpPr>
            <a:spLocks noGrp="1" noChangeArrowheads="1"/>
          </p:cNvSpPr>
          <p:nvPr>
            <p:ph idx="1"/>
          </p:nvPr>
        </p:nvSpPr>
        <p:spPr>
          <a:xfrm>
            <a:off x="292601" y="1752600"/>
            <a:ext cx="8851399" cy="4724400"/>
          </a:xfrm>
        </p:spPr>
        <p:txBody>
          <a:bodyPr lIns="90488" tIns="44450" rIns="90488" bIns="44450"/>
          <a:lstStyle/>
          <a:p>
            <a:pPr lvl="0"/>
            <a:r>
              <a:rPr lang="en-US" sz="2400" dirty="0"/>
              <a:t>An employer </a:t>
            </a:r>
            <a:r>
              <a:rPr lang="en-US" sz="2400" b="1" dirty="0"/>
              <a:t>cannot interfere </a:t>
            </a:r>
            <a:r>
              <a:rPr lang="en-US" sz="2400" dirty="0"/>
              <a:t>with the Safety Committee members’ performance of their duties.</a:t>
            </a:r>
          </a:p>
          <a:p>
            <a:pPr lvl="0"/>
            <a:r>
              <a:rPr lang="en-US" sz="2400" dirty="0"/>
              <a:t>An employer can have different Safety Committees for geographically different worksites.</a:t>
            </a:r>
          </a:p>
          <a:p>
            <a:pPr lvl="0"/>
            <a:endParaRPr lang="en-US" sz="2400" dirty="0"/>
          </a:p>
          <a:p>
            <a:pPr marL="0" lvl="0" indent="0">
              <a:buNone/>
            </a:pPr>
            <a:endParaRPr lang="en-US" sz="2400" dirty="0"/>
          </a:p>
          <a:p>
            <a:pPr marL="0" indent="0">
              <a:buNone/>
            </a:pPr>
            <a:endParaRPr lang="en-US" sz="2400" dirty="0"/>
          </a:p>
          <a:p>
            <a:endParaRPr lang="en-US" sz="2400" dirty="0"/>
          </a:p>
          <a:p>
            <a:endParaRPr lang="en-US" sz="2400" dirty="0"/>
          </a:p>
          <a:p>
            <a:pPr marL="0" indent="0">
              <a:buNone/>
            </a:pPr>
            <a:endParaRPr lang="en-US" sz="2400" dirty="0"/>
          </a:p>
          <a:p>
            <a:pPr marL="0" indent="0" algn="just">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Tree>
    <p:extLst>
      <p:ext uri="{BB962C8B-B14F-4D97-AF65-F5344CB8AC3E}">
        <p14:creationId xmlns:p14="http://schemas.microsoft.com/office/powerpoint/2010/main" val="374600254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1905000"/>
            <a:ext cx="7772400" cy="4724400"/>
          </a:xfrm>
        </p:spPr>
        <p:txBody>
          <a:bodyPr lIns="90488" tIns="44450" rIns="90488" bIns="44450"/>
          <a:lstStyle/>
          <a:p>
            <a:pPr lvl="0">
              <a:buFont typeface="Wingdings" panose="05000000000000000000" pitchFamily="2" charset="2"/>
              <a:buChar char="ü"/>
            </a:pPr>
            <a:r>
              <a:rPr lang="en-US" sz="2400" b="1" dirty="0">
                <a:solidFill>
                  <a:schemeClr val="tx2"/>
                </a:solidFill>
              </a:rPr>
              <a:t>Specific Safety Committee actions include 7 items: </a:t>
            </a:r>
          </a:p>
          <a:p>
            <a:pPr marL="457200" lvl="0" indent="-457200">
              <a:buFont typeface="+mj-lt"/>
              <a:buAutoNum type="arabicPeriod"/>
            </a:pPr>
            <a:r>
              <a:rPr lang="en-US" sz="2400" dirty="0"/>
              <a:t>Raise health and safety concerns, hazards, complaints and violations to the employer to which the employer must respond.</a:t>
            </a:r>
          </a:p>
          <a:p>
            <a:pPr marL="457200" lvl="0" indent="-457200">
              <a:buFont typeface="+mj-lt"/>
              <a:buAutoNum type="arabicPeriod"/>
            </a:pPr>
            <a:r>
              <a:rPr lang="en-US" sz="2400" dirty="0"/>
              <a:t>Review any policy put into place in the workplace required by any provision of </a:t>
            </a:r>
            <a:r>
              <a:rPr lang="en-US" sz="2400" b="1" dirty="0"/>
              <a:t>this chapter </a:t>
            </a:r>
            <a:r>
              <a:rPr lang="en-US" sz="2400" dirty="0"/>
              <a:t>relating to occupational safety and provide feedback to such policy in a manner consistent with any provision of law.</a:t>
            </a:r>
          </a:p>
          <a:p>
            <a:pPr marL="457200" indent="-457200">
              <a:buFont typeface="+mj-lt"/>
              <a:buAutoNum type="arabicPeriod"/>
            </a:pPr>
            <a:r>
              <a:rPr lang="en-US" sz="2400" dirty="0"/>
              <a:t>Review the adoption of any policy in response to any health and safety law, ordinance, rule, regulation, executive order, or other related directive.</a:t>
            </a:r>
          </a:p>
          <a:p>
            <a:pPr marL="457200" lvl="0" indent="-457200">
              <a:buFont typeface="+mj-lt"/>
              <a:buAutoNum type="arabicPeriod"/>
            </a:pPr>
            <a:endParaRPr lang="en-US" sz="2400" dirty="0"/>
          </a:p>
          <a:p>
            <a:pPr marL="0" lvl="0" indent="0">
              <a:buNone/>
            </a:pPr>
            <a:endParaRPr lang="en-US" sz="2400" dirty="0"/>
          </a:p>
          <a:p>
            <a:pPr marL="0" lvl="0" indent="0">
              <a:buNone/>
            </a:pPr>
            <a:endParaRPr lang="en-US" sz="2400" dirty="0"/>
          </a:p>
          <a:p>
            <a:pPr marL="0" indent="0">
              <a:buNone/>
            </a:pPr>
            <a:endParaRPr lang="en-US" sz="2400" dirty="0"/>
          </a:p>
          <a:p>
            <a:endParaRPr lang="en-US" sz="2400" dirty="0"/>
          </a:p>
          <a:p>
            <a:endParaRPr lang="en-US" sz="2400" dirty="0"/>
          </a:p>
          <a:p>
            <a:pPr marL="0" indent="0">
              <a:buNone/>
            </a:pPr>
            <a:endParaRPr lang="en-US" sz="2400" dirty="0"/>
          </a:p>
          <a:p>
            <a:pPr marL="0" indent="0" algn="just">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Safety Committee</a:t>
            </a:r>
            <a:endParaRPr lang="en-US" sz="4400" dirty="0">
              <a:solidFill>
                <a:srgbClr val="FFC000"/>
              </a:solidFill>
            </a:endParaRPr>
          </a:p>
        </p:txBody>
      </p:sp>
      <p:pic>
        <p:nvPicPr>
          <p:cNvPr id="4" name="Picture 3">
            <a:extLst>
              <a:ext uri="{FF2B5EF4-FFF2-40B4-BE49-F238E27FC236}">
                <a16:creationId xmlns:a16="http://schemas.microsoft.com/office/drawing/2014/main" id="{F416D7F8-3417-46A9-95AE-779A44BD948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38BC82C2-DBF2-462B-BA97-812BAA110DBD}"/>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A3F8DA62-E865-486D-9014-03F0298D5B51}"/>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NYS HERO ACT</a:t>
            </a:r>
          </a:p>
        </p:txBody>
      </p:sp>
      <p:sp>
        <p:nvSpPr>
          <p:cNvPr id="8" name="Slide Number Placeholder 5">
            <a:extLst>
              <a:ext uri="{FF2B5EF4-FFF2-40B4-BE49-F238E27FC236}">
                <a16:creationId xmlns:a16="http://schemas.microsoft.com/office/drawing/2014/main" id="{A195B85D-A6A5-4528-B41E-5460E4FAB859}"/>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42</a:t>
            </a:fld>
            <a:endParaRPr lang="en-US" dirty="0"/>
          </a:p>
        </p:txBody>
      </p:sp>
    </p:spTree>
    <p:extLst>
      <p:ext uri="{BB962C8B-B14F-4D97-AF65-F5344CB8AC3E}">
        <p14:creationId xmlns:p14="http://schemas.microsoft.com/office/powerpoint/2010/main" val="126890009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1905000"/>
            <a:ext cx="7772400" cy="4724400"/>
          </a:xfrm>
        </p:spPr>
        <p:txBody>
          <a:bodyPr lIns="90488" tIns="44450" rIns="90488" bIns="44450"/>
          <a:lstStyle/>
          <a:p>
            <a:pPr marL="457200" lvl="0" indent="-457200">
              <a:buFont typeface="+mj-lt"/>
              <a:buAutoNum type="arabicPeriod" startAt="4"/>
            </a:pPr>
            <a:r>
              <a:rPr lang="en-US" sz="2400" dirty="0"/>
              <a:t>Participate in any site visit by government health and  safety officials.</a:t>
            </a:r>
          </a:p>
          <a:p>
            <a:pPr marL="457200" lvl="0" indent="-457200">
              <a:buFont typeface="+mj-lt"/>
              <a:buAutoNum type="arabicPeriod" startAt="4"/>
            </a:pPr>
            <a:r>
              <a:rPr lang="en-US" sz="2400" dirty="0"/>
              <a:t>Review any report filed by the employer related to health and safety.</a:t>
            </a:r>
          </a:p>
          <a:p>
            <a:pPr marL="457200" lvl="0" indent="-457200">
              <a:buFont typeface="+mj-lt"/>
              <a:buAutoNum type="arabicPeriod" startAt="4"/>
            </a:pPr>
            <a:r>
              <a:rPr lang="en-US" sz="2400" dirty="0"/>
              <a:t>Attend quarterly meetings during work hours (limited to two hours per meeting).</a:t>
            </a:r>
          </a:p>
          <a:p>
            <a:pPr marL="457200" lvl="0" indent="-457200">
              <a:buFont typeface="+mj-lt"/>
              <a:buAutoNum type="arabicPeriod" startAt="4"/>
            </a:pPr>
            <a:r>
              <a:rPr lang="en-US" sz="2400" dirty="0"/>
              <a:t>Employers must allow employees without loss of pay to attend training on the function of the Safety Committee, on an introduction to occupational safety and health and the responsibilities and rights under this law. The paid training will be limited to no more than four hours.</a:t>
            </a:r>
          </a:p>
          <a:p>
            <a:pPr marL="0" lvl="0" indent="0">
              <a:buNone/>
            </a:pPr>
            <a:endParaRPr lang="en-US" sz="2400" dirty="0"/>
          </a:p>
          <a:p>
            <a:pPr marL="0" lvl="0" indent="0">
              <a:buNone/>
            </a:pPr>
            <a:endParaRPr lang="en-US" sz="2400" dirty="0"/>
          </a:p>
          <a:p>
            <a:pPr marL="0" lvl="0" indent="0">
              <a:buNone/>
            </a:pPr>
            <a:endParaRPr lang="en-US" sz="2400" dirty="0"/>
          </a:p>
          <a:p>
            <a:pPr marL="0" indent="0">
              <a:buNone/>
            </a:pPr>
            <a:endParaRPr lang="en-US" sz="2400" dirty="0"/>
          </a:p>
          <a:p>
            <a:endParaRPr lang="en-US" sz="2400" dirty="0"/>
          </a:p>
          <a:p>
            <a:endParaRPr lang="en-US" sz="2400" dirty="0"/>
          </a:p>
          <a:p>
            <a:pPr marL="0" indent="0">
              <a:buNone/>
            </a:pPr>
            <a:endParaRPr lang="en-US" sz="2400" dirty="0"/>
          </a:p>
          <a:p>
            <a:pPr marL="0" indent="0" algn="just">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Safety Committee</a:t>
            </a:r>
            <a:endParaRPr lang="en-US" sz="4400" dirty="0">
              <a:solidFill>
                <a:srgbClr val="FFC000"/>
              </a:solidFill>
            </a:endParaRPr>
          </a:p>
        </p:txBody>
      </p:sp>
      <p:pic>
        <p:nvPicPr>
          <p:cNvPr id="4" name="Picture 3">
            <a:extLst>
              <a:ext uri="{FF2B5EF4-FFF2-40B4-BE49-F238E27FC236}">
                <a16:creationId xmlns:a16="http://schemas.microsoft.com/office/drawing/2014/main" id="{A5801864-4654-4C59-B75A-42E586E12EE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BC116641-C531-4DA0-BFFB-C57679D18882}"/>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C0BB8E97-B98A-44E4-9774-A89FC300E2DA}"/>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NYS HERO ACT</a:t>
            </a:r>
          </a:p>
        </p:txBody>
      </p:sp>
      <p:sp>
        <p:nvSpPr>
          <p:cNvPr id="8" name="Slide Number Placeholder 5">
            <a:extLst>
              <a:ext uri="{FF2B5EF4-FFF2-40B4-BE49-F238E27FC236}">
                <a16:creationId xmlns:a16="http://schemas.microsoft.com/office/drawing/2014/main" id="{19BDBFE0-010F-4CA1-A15B-8E728265FFFB}"/>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43</a:t>
            </a:fld>
            <a:endParaRPr lang="en-US" dirty="0"/>
          </a:p>
        </p:txBody>
      </p:sp>
    </p:spTree>
    <p:extLst>
      <p:ext uri="{BB962C8B-B14F-4D97-AF65-F5344CB8AC3E}">
        <p14:creationId xmlns:p14="http://schemas.microsoft.com/office/powerpoint/2010/main" val="404749905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1905000"/>
            <a:ext cx="7772400" cy="4724400"/>
          </a:xfrm>
        </p:spPr>
        <p:txBody>
          <a:bodyPr lIns="90488" tIns="44450" rIns="90488" bIns="44450"/>
          <a:lstStyle/>
          <a:p>
            <a:pPr lvl="0"/>
            <a:r>
              <a:rPr lang="en-US" sz="2400" dirty="0"/>
              <a:t>An employer cannot retaliate against an employee who participates in a Safety Committee.</a:t>
            </a:r>
          </a:p>
          <a:p>
            <a:pPr lvl="0"/>
            <a:r>
              <a:rPr lang="en-US" sz="2400" dirty="0"/>
              <a:t>Collective Bargaining Agreements can waive the Safety Committee rule as long as they explicitly reference the HERO Act.</a:t>
            </a:r>
          </a:p>
          <a:p>
            <a:pPr marL="0" lvl="0" indent="0">
              <a:buNone/>
            </a:pPr>
            <a:endParaRPr lang="en-US" sz="2400" dirty="0"/>
          </a:p>
          <a:p>
            <a:pPr marL="0" lvl="0" indent="0">
              <a:buNone/>
            </a:pPr>
            <a:endParaRPr lang="en-US" sz="2400" dirty="0"/>
          </a:p>
          <a:p>
            <a:pPr marL="0" lvl="0" indent="0">
              <a:buNone/>
            </a:pPr>
            <a:endParaRPr lang="en-US" sz="2400" dirty="0"/>
          </a:p>
          <a:p>
            <a:pPr marL="0" indent="0">
              <a:buNone/>
            </a:pPr>
            <a:endParaRPr lang="en-US" sz="2400" dirty="0"/>
          </a:p>
          <a:p>
            <a:endParaRPr lang="en-US" sz="2400" dirty="0"/>
          </a:p>
          <a:p>
            <a:endParaRPr lang="en-US" sz="2400" dirty="0"/>
          </a:p>
          <a:p>
            <a:pPr marL="0" indent="0">
              <a:buNone/>
            </a:pPr>
            <a:endParaRPr lang="en-US" sz="2400" dirty="0"/>
          </a:p>
          <a:p>
            <a:pPr marL="0" indent="0" algn="just">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Safety Committee</a:t>
            </a:r>
            <a:endParaRPr lang="en-US" sz="4400" dirty="0">
              <a:solidFill>
                <a:srgbClr val="FFC000"/>
              </a:solidFill>
            </a:endParaRPr>
          </a:p>
        </p:txBody>
      </p:sp>
      <p:pic>
        <p:nvPicPr>
          <p:cNvPr id="4" name="Picture 3">
            <a:extLst>
              <a:ext uri="{FF2B5EF4-FFF2-40B4-BE49-F238E27FC236}">
                <a16:creationId xmlns:a16="http://schemas.microsoft.com/office/drawing/2014/main" id="{EE508BB5-2814-4774-A054-2EE7F92124F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B15FC987-0C85-4618-A1F0-8CAB0CDB08E5}"/>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8C43EB7F-1EA6-44ED-B46F-12667C0714F3}"/>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NYS HERO ACT</a:t>
            </a:r>
          </a:p>
        </p:txBody>
      </p:sp>
      <p:sp>
        <p:nvSpPr>
          <p:cNvPr id="8" name="Slide Number Placeholder 5">
            <a:extLst>
              <a:ext uri="{FF2B5EF4-FFF2-40B4-BE49-F238E27FC236}">
                <a16:creationId xmlns:a16="http://schemas.microsoft.com/office/drawing/2014/main" id="{811E73C9-65D5-4E31-8DED-F31377605751}"/>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44</a:t>
            </a:fld>
            <a:endParaRPr lang="en-US" dirty="0"/>
          </a:p>
        </p:txBody>
      </p:sp>
    </p:spTree>
    <p:extLst>
      <p:ext uri="{BB962C8B-B14F-4D97-AF65-F5344CB8AC3E}">
        <p14:creationId xmlns:p14="http://schemas.microsoft.com/office/powerpoint/2010/main" val="331993407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75940" y="2667000"/>
            <a:ext cx="3705975" cy="2362200"/>
          </a:xfrm>
        </p:spPr>
        <p:txBody>
          <a:bodyPr lIns="90488" tIns="44450" rIns="90488" bIns="44450"/>
          <a:lstStyle/>
          <a:p>
            <a:pPr marL="0" indent="0">
              <a:buNone/>
            </a:pPr>
            <a:r>
              <a:rPr lang="en-US" sz="2400" b="1" dirty="0"/>
              <a:t>Failure to abide by an adopted prevention plan </a:t>
            </a:r>
            <a:r>
              <a:rPr lang="en-US" sz="2400" dirty="0"/>
              <a:t>could result in civil penalties from </a:t>
            </a:r>
            <a:r>
              <a:rPr lang="en-US" sz="2400" b="1" dirty="0"/>
              <a:t>$100 to $10,000 per day</a:t>
            </a:r>
            <a:r>
              <a:rPr lang="en-US" sz="2400" dirty="0"/>
              <a:t>. Subsequent violations carry higher penalties.</a:t>
            </a:r>
          </a:p>
          <a:p>
            <a:endParaRPr lang="en-US" sz="2400" dirty="0"/>
          </a:p>
          <a:p>
            <a:endParaRPr lang="en-US" sz="2400" dirty="0"/>
          </a:p>
          <a:p>
            <a:pPr marL="0" indent="0">
              <a:buNone/>
            </a:pPr>
            <a:endParaRPr lang="en-US" sz="2400" dirty="0"/>
          </a:p>
          <a:p>
            <a:pPr marL="0" indent="0" algn="just">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dirty="0">
                <a:solidFill>
                  <a:srgbClr val="FFC000"/>
                </a:solidFill>
              </a:rPr>
              <a:t>Penalties for Non-Compliance </a:t>
            </a:r>
          </a:p>
        </p:txBody>
      </p:sp>
      <p:pic>
        <p:nvPicPr>
          <p:cNvPr id="6" name="Picture 5">
            <a:extLst>
              <a:ext uri="{FF2B5EF4-FFF2-40B4-BE49-F238E27FC236}">
                <a16:creationId xmlns:a16="http://schemas.microsoft.com/office/drawing/2014/main" id="{0F82011A-492C-42E6-91A0-9F2C1535E49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6348EC8B-53D1-4892-BA24-5D01A20092F4}"/>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8" name="Footer Placeholder 4">
            <a:extLst>
              <a:ext uri="{FF2B5EF4-FFF2-40B4-BE49-F238E27FC236}">
                <a16:creationId xmlns:a16="http://schemas.microsoft.com/office/drawing/2014/main" id="{F832AC1B-8686-4EB9-AC2A-A9AC2293FA55}"/>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NYS HERO ACT</a:t>
            </a:r>
          </a:p>
        </p:txBody>
      </p:sp>
      <p:sp>
        <p:nvSpPr>
          <p:cNvPr id="9" name="Slide Number Placeholder 5">
            <a:extLst>
              <a:ext uri="{FF2B5EF4-FFF2-40B4-BE49-F238E27FC236}">
                <a16:creationId xmlns:a16="http://schemas.microsoft.com/office/drawing/2014/main" id="{D1588DE7-02BD-4785-85F4-64E8EAA3850C}"/>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45</a:t>
            </a:fld>
            <a:endParaRPr lang="en-US" dirty="0"/>
          </a:p>
        </p:txBody>
      </p:sp>
      <p:sp>
        <p:nvSpPr>
          <p:cNvPr id="11" name="Rectangle 10">
            <a:extLst>
              <a:ext uri="{FF2B5EF4-FFF2-40B4-BE49-F238E27FC236}">
                <a16:creationId xmlns:a16="http://schemas.microsoft.com/office/drawing/2014/main" id="{A9773641-BFD2-4746-902B-3ED3FBCF19CF}"/>
              </a:ext>
            </a:extLst>
          </p:cNvPr>
          <p:cNvSpPr/>
          <p:nvPr/>
        </p:nvSpPr>
        <p:spPr>
          <a:xfrm>
            <a:off x="5410200" y="1600201"/>
            <a:ext cx="3733800" cy="4495799"/>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484" name="Picture 4" descr="Transparent Legal Icon Png - Law Png, Png Download - kindpng">
            <a:extLst>
              <a:ext uri="{FF2B5EF4-FFF2-40B4-BE49-F238E27FC236}">
                <a16:creationId xmlns:a16="http://schemas.microsoft.com/office/drawing/2014/main" id="{E7FB0351-CA4A-4364-AF87-8FF36C0715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8025" y="2262052"/>
            <a:ext cx="3705975" cy="2930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0114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1676400"/>
            <a:ext cx="7772400" cy="4724400"/>
          </a:xfrm>
        </p:spPr>
        <p:txBody>
          <a:bodyPr lIns="90488" tIns="44450" rIns="90488" bIns="44450"/>
          <a:lstStyle/>
          <a:p>
            <a:r>
              <a:rPr lang="en-US" sz="2400" dirty="0"/>
              <a:t>The law initially created a </a:t>
            </a:r>
            <a:r>
              <a:rPr lang="en-US" sz="2400" b="1" dirty="0"/>
              <a:t>private right of action for employees </a:t>
            </a:r>
            <a:r>
              <a:rPr lang="en-US" sz="2400" dirty="0"/>
              <a:t>to obtain injunctive relief against employers for failing to comply with the Act under certain circumstances. </a:t>
            </a:r>
            <a:r>
              <a:rPr lang="en-US" sz="2400" b="1" dirty="0"/>
              <a:t>The remedies which employees can recover in a civil action have been limited. </a:t>
            </a:r>
          </a:p>
          <a:p>
            <a:r>
              <a:rPr lang="en-US" sz="2400" dirty="0"/>
              <a:t>While employees may still seek injunctive relief, costs, and reasonable attorneys’ fees for an employer’s violation of the airborne infectious disease exposure plan that could result in physical harm to the employee, </a:t>
            </a:r>
            <a:r>
              <a:rPr lang="en-US" sz="2400" b="1" dirty="0"/>
              <a:t>the amendments removed a provision that would have allowed employees to recover liquidated damages of up to $20,000 </a:t>
            </a:r>
            <a:r>
              <a:rPr lang="en-US" sz="2400" dirty="0"/>
              <a:t>for such a violation.</a:t>
            </a:r>
          </a:p>
          <a:p>
            <a:pPr marL="0" lvl="0" indent="0">
              <a:buNone/>
            </a:pPr>
            <a:endParaRPr lang="en-US" sz="2400" dirty="0"/>
          </a:p>
          <a:p>
            <a:pPr marL="0" lvl="0" indent="0">
              <a:buNone/>
            </a:pPr>
            <a:endParaRPr lang="en-US" sz="2400" dirty="0"/>
          </a:p>
          <a:p>
            <a:pPr marL="0" lvl="0" indent="0">
              <a:buNone/>
            </a:pPr>
            <a:endParaRPr lang="en-US" sz="2400" dirty="0"/>
          </a:p>
          <a:p>
            <a:pPr marL="0" indent="0">
              <a:buNone/>
            </a:pPr>
            <a:endParaRPr lang="en-US" sz="2400" dirty="0"/>
          </a:p>
          <a:p>
            <a:endParaRPr lang="en-US" sz="2400" dirty="0"/>
          </a:p>
          <a:p>
            <a:endParaRPr lang="en-US" sz="2400" dirty="0"/>
          </a:p>
          <a:p>
            <a:pPr marL="0" indent="0">
              <a:buNone/>
            </a:pPr>
            <a:endParaRPr lang="en-US" sz="2400" dirty="0"/>
          </a:p>
          <a:p>
            <a:pPr marL="0" indent="0" algn="just">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dirty="0">
                <a:solidFill>
                  <a:srgbClr val="FFC000"/>
                </a:solidFill>
              </a:rPr>
              <a:t>Private Suits </a:t>
            </a:r>
          </a:p>
        </p:txBody>
      </p:sp>
      <p:pic>
        <p:nvPicPr>
          <p:cNvPr id="4" name="Picture 3">
            <a:extLst>
              <a:ext uri="{FF2B5EF4-FFF2-40B4-BE49-F238E27FC236}">
                <a16:creationId xmlns:a16="http://schemas.microsoft.com/office/drawing/2014/main" id="{1E6D1330-ABD6-4498-820D-5E2A87A3C1B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B4F52F38-99F8-4FC3-BCE9-7DA60C08F9CA}"/>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3521D03E-ACC3-46E7-A793-1B2169B3C050}"/>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NYS HERO ACT</a:t>
            </a:r>
          </a:p>
        </p:txBody>
      </p:sp>
      <p:sp>
        <p:nvSpPr>
          <p:cNvPr id="8" name="Slide Number Placeholder 5">
            <a:extLst>
              <a:ext uri="{FF2B5EF4-FFF2-40B4-BE49-F238E27FC236}">
                <a16:creationId xmlns:a16="http://schemas.microsoft.com/office/drawing/2014/main" id="{663BBDE7-4826-4357-B501-C445D93E5DD1}"/>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46</a:t>
            </a:fld>
            <a:endParaRPr lang="en-US" dirty="0"/>
          </a:p>
        </p:txBody>
      </p:sp>
    </p:spTree>
    <p:extLst>
      <p:ext uri="{BB962C8B-B14F-4D97-AF65-F5344CB8AC3E}">
        <p14:creationId xmlns:p14="http://schemas.microsoft.com/office/powerpoint/2010/main" val="358046569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1775727"/>
            <a:ext cx="7772400" cy="4724400"/>
          </a:xfrm>
        </p:spPr>
        <p:txBody>
          <a:bodyPr lIns="90488" tIns="44450" rIns="90488" bIns="44450"/>
          <a:lstStyle/>
          <a:p>
            <a:r>
              <a:rPr lang="en-US" sz="2400" dirty="0"/>
              <a:t>The approved amendments also </a:t>
            </a:r>
            <a:r>
              <a:rPr lang="en-US" sz="2400" b="1" dirty="0"/>
              <a:t>require employees to provide their employer with 30 days’ notice and an opportunity to cure the violation before filing a civil action, unless the “employee alleges with particularity that the employer has demonstrated an unwillingness to cure a violation in bad faith.” Employees must file such a civil action within six months of the date the employee had knowledge of the violation. </a:t>
            </a:r>
          </a:p>
          <a:p>
            <a:r>
              <a:rPr lang="en-US" sz="2400" dirty="0"/>
              <a:t>Employees who file civil actions that are found by the court to be</a:t>
            </a:r>
            <a:r>
              <a:rPr lang="en-US" sz="2400" b="1" dirty="0"/>
              <a:t> frivolous </a:t>
            </a:r>
            <a:r>
              <a:rPr lang="en-US" sz="2400" dirty="0"/>
              <a:t>may be ordered to pay the costs and reasonable attorney’s fees incurred by the employer in the defense of the action.</a:t>
            </a:r>
          </a:p>
          <a:p>
            <a:pPr marL="0" lvl="0" indent="0">
              <a:buNone/>
            </a:pPr>
            <a:endParaRPr lang="en-US" sz="2400" dirty="0"/>
          </a:p>
          <a:p>
            <a:pPr marL="0" lvl="0" indent="0">
              <a:buNone/>
            </a:pPr>
            <a:endParaRPr lang="en-US" sz="2400" dirty="0"/>
          </a:p>
          <a:p>
            <a:pPr marL="0" lvl="0" indent="0">
              <a:buNone/>
            </a:pPr>
            <a:endParaRPr lang="en-US" sz="2400" dirty="0"/>
          </a:p>
          <a:p>
            <a:pPr marL="0" indent="0">
              <a:buNone/>
            </a:pPr>
            <a:endParaRPr lang="en-US" sz="2400" dirty="0"/>
          </a:p>
          <a:p>
            <a:endParaRPr lang="en-US" sz="2400" dirty="0"/>
          </a:p>
          <a:p>
            <a:endParaRPr lang="en-US" sz="2400" dirty="0"/>
          </a:p>
          <a:p>
            <a:pPr marL="0" indent="0">
              <a:buNone/>
            </a:pPr>
            <a:endParaRPr lang="en-US" sz="2400" dirty="0"/>
          </a:p>
          <a:p>
            <a:pPr marL="0" indent="0" algn="just">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dirty="0">
                <a:solidFill>
                  <a:srgbClr val="FFC000"/>
                </a:solidFill>
              </a:rPr>
              <a:t>Private Suits </a:t>
            </a:r>
          </a:p>
        </p:txBody>
      </p:sp>
      <p:pic>
        <p:nvPicPr>
          <p:cNvPr id="4" name="Picture 3">
            <a:extLst>
              <a:ext uri="{FF2B5EF4-FFF2-40B4-BE49-F238E27FC236}">
                <a16:creationId xmlns:a16="http://schemas.microsoft.com/office/drawing/2014/main" id="{BD7DD46F-E289-4490-8619-E32CD2D6CCD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64CE5649-9432-4F75-BA6B-87C3FCE9D847}"/>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F89F9C92-2959-48A6-B8DF-D7B2A5326CE4}"/>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NYS HERO ACT</a:t>
            </a:r>
          </a:p>
        </p:txBody>
      </p:sp>
      <p:sp>
        <p:nvSpPr>
          <p:cNvPr id="8" name="Slide Number Placeholder 5">
            <a:extLst>
              <a:ext uri="{FF2B5EF4-FFF2-40B4-BE49-F238E27FC236}">
                <a16:creationId xmlns:a16="http://schemas.microsoft.com/office/drawing/2014/main" id="{04ABFD53-B71A-496A-8C2F-8FBF51A65463}"/>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47</a:t>
            </a:fld>
            <a:endParaRPr lang="en-US" dirty="0"/>
          </a:p>
        </p:txBody>
      </p:sp>
    </p:spTree>
    <p:extLst>
      <p:ext uri="{BB962C8B-B14F-4D97-AF65-F5344CB8AC3E}">
        <p14:creationId xmlns:p14="http://schemas.microsoft.com/office/powerpoint/2010/main" val="403985031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1775727"/>
            <a:ext cx="7772400" cy="4724400"/>
          </a:xfrm>
        </p:spPr>
        <p:txBody>
          <a:bodyPr lIns="90488" tIns="44450" rIns="90488" bIns="44450"/>
          <a:lstStyle/>
          <a:p>
            <a:r>
              <a:rPr lang="en-US" sz="2400" dirty="0"/>
              <a:t>NYSDOL HERO Act </a:t>
            </a:r>
            <a:r>
              <a:rPr lang="en-US" sz="2400" dirty="0">
                <a:hlinkClick r:id="rId3"/>
              </a:rPr>
              <a:t>https://dol.ny.gov/ny-hero-act</a:t>
            </a:r>
            <a:endParaRPr lang="en-US" sz="2400" dirty="0"/>
          </a:p>
          <a:p>
            <a:pPr marL="0" lvl="0" indent="0">
              <a:buNone/>
            </a:pPr>
            <a:endParaRPr lang="en-US" sz="2400" dirty="0"/>
          </a:p>
          <a:p>
            <a:r>
              <a:rPr lang="en-US" sz="2400" dirty="0"/>
              <a:t>Frequently Asked Questions: Proof of Full Vaccination or Mask Requirement for Businesses and Venues </a:t>
            </a:r>
            <a:r>
              <a:rPr lang="en-US" sz="2400" dirty="0">
                <a:hlinkClick r:id="rId4"/>
              </a:rPr>
              <a:t>https://coronavirus.health.ny.gov/frequently-asked-questions-proof-full-vaccination-or-mask-requirement-businesses-and-venues</a:t>
            </a:r>
            <a:endParaRPr lang="en-US" sz="2400" dirty="0"/>
          </a:p>
          <a:p>
            <a:pPr marL="0" lvl="0" indent="0">
              <a:buNone/>
            </a:pPr>
            <a:endParaRPr lang="en-US" sz="2400" dirty="0"/>
          </a:p>
          <a:p>
            <a:pPr marL="0" lvl="0" indent="0">
              <a:buNone/>
            </a:pPr>
            <a:endParaRPr lang="en-US" sz="2400" dirty="0"/>
          </a:p>
          <a:p>
            <a:pPr marL="0" lvl="0" indent="0">
              <a:buNone/>
            </a:pPr>
            <a:endParaRPr lang="en-US" sz="2400" dirty="0"/>
          </a:p>
          <a:p>
            <a:pPr marL="0" lvl="0" indent="0">
              <a:buNone/>
            </a:pPr>
            <a:endParaRPr lang="en-US" sz="2400" dirty="0"/>
          </a:p>
          <a:p>
            <a:pPr marL="0" lvl="0" indent="0">
              <a:buNone/>
            </a:pPr>
            <a:endParaRPr lang="en-US" sz="2400" dirty="0"/>
          </a:p>
          <a:p>
            <a:pPr marL="0" indent="0">
              <a:buNone/>
            </a:pPr>
            <a:endParaRPr lang="en-US" sz="2400" dirty="0"/>
          </a:p>
          <a:p>
            <a:endParaRPr lang="en-US" sz="2400" dirty="0"/>
          </a:p>
          <a:p>
            <a:endParaRPr lang="en-US" sz="2400" dirty="0"/>
          </a:p>
          <a:p>
            <a:pPr marL="0" indent="0">
              <a:buNone/>
            </a:pPr>
            <a:endParaRPr lang="en-US" sz="2400" dirty="0"/>
          </a:p>
          <a:p>
            <a:pPr marL="0" indent="0" algn="just">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dirty="0">
                <a:solidFill>
                  <a:srgbClr val="FFC000"/>
                </a:solidFill>
              </a:rPr>
              <a:t>Links</a:t>
            </a:r>
          </a:p>
        </p:txBody>
      </p:sp>
      <p:pic>
        <p:nvPicPr>
          <p:cNvPr id="4" name="Picture 3">
            <a:extLst>
              <a:ext uri="{FF2B5EF4-FFF2-40B4-BE49-F238E27FC236}">
                <a16:creationId xmlns:a16="http://schemas.microsoft.com/office/drawing/2014/main" id="{BD7DD46F-E289-4490-8619-E32CD2D6CCD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64CE5649-9432-4F75-BA6B-87C3FCE9D847}"/>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F89F9C92-2959-48A6-B8DF-D7B2A5326CE4}"/>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NYS HERO ACT</a:t>
            </a:r>
          </a:p>
        </p:txBody>
      </p:sp>
      <p:sp>
        <p:nvSpPr>
          <p:cNvPr id="8" name="Slide Number Placeholder 5">
            <a:extLst>
              <a:ext uri="{FF2B5EF4-FFF2-40B4-BE49-F238E27FC236}">
                <a16:creationId xmlns:a16="http://schemas.microsoft.com/office/drawing/2014/main" id="{04ABFD53-B71A-496A-8C2F-8FBF51A65463}"/>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48</a:t>
            </a:fld>
            <a:endParaRPr lang="en-US" dirty="0"/>
          </a:p>
        </p:txBody>
      </p:sp>
    </p:spTree>
    <p:extLst>
      <p:ext uri="{BB962C8B-B14F-4D97-AF65-F5344CB8AC3E}">
        <p14:creationId xmlns:p14="http://schemas.microsoft.com/office/powerpoint/2010/main" val="351842887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3212599" y="2133600"/>
            <a:ext cx="5638800" cy="3886200"/>
          </a:xfrm>
        </p:spPr>
        <p:txBody>
          <a:bodyPr lIns="90488" tIns="44450" rIns="90488" bIns="44450"/>
          <a:lstStyle/>
          <a:p>
            <a:pPr marL="0" lvl="0" indent="0" algn="ctr">
              <a:buNone/>
            </a:pPr>
            <a:r>
              <a:rPr lang="en-US" sz="2400" b="1" dirty="0"/>
              <a:t>Brian Greeson</a:t>
            </a:r>
          </a:p>
          <a:p>
            <a:pPr marL="0" indent="0" algn="ctr">
              <a:buNone/>
            </a:pPr>
            <a:r>
              <a:rPr lang="en-US" sz="2400" i="1" dirty="0"/>
              <a:t>Senior Loss Control Consultant </a:t>
            </a:r>
            <a:r>
              <a:rPr lang="en-US" sz="2400" dirty="0"/>
              <a:t>|</a:t>
            </a:r>
            <a:r>
              <a:rPr lang="en-US" sz="2400" i="1" dirty="0"/>
              <a:t> </a:t>
            </a:r>
            <a:r>
              <a:rPr lang="en-US" sz="2400" dirty="0"/>
              <a:t>Lawley</a:t>
            </a:r>
            <a:br>
              <a:rPr lang="en-US" sz="2400" dirty="0"/>
            </a:br>
            <a:r>
              <a:rPr lang="en-US" sz="2400" dirty="0"/>
              <a:t>bgreeson@lawleyinsurance.com</a:t>
            </a:r>
          </a:p>
          <a:p>
            <a:pPr marL="0" indent="0" algn="ctr">
              <a:buNone/>
            </a:pPr>
            <a:r>
              <a:rPr lang="en-US" sz="2400" dirty="0"/>
              <a:t>716.445.8999</a:t>
            </a:r>
          </a:p>
          <a:p>
            <a:pPr marL="0" indent="0" algn="ctr">
              <a:buNone/>
            </a:pPr>
            <a:endParaRPr lang="en-US" sz="2400" dirty="0"/>
          </a:p>
          <a:p>
            <a:pPr marL="0" lvl="0" indent="0" algn="ctr">
              <a:buNone/>
            </a:pPr>
            <a:endParaRPr lang="en-US" sz="2400" dirty="0"/>
          </a:p>
          <a:p>
            <a:pPr marL="0" lvl="0" indent="0" algn="ctr">
              <a:buNone/>
            </a:pPr>
            <a:r>
              <a:rPr lang="en-US" sz="2400" dirty="0"/>
              <a:t>361 Delaware Avenue, Buffalo NY 14202</a:t>
            </a:r>
          </a:p>
          <a:p>
            <a:pPr marL="0" lvl="0" indent="0" algn="ctr">
              <a:buNone/>
            </a:pPr>
            <a:r>
              <a:rPr lang="en-US" sz="2400" dirty="0"/>
              <a:t>www.lawleyinsurance.com</a:t>
            </a:r>
          </a:p>
          <a:p>
            <a:pPr marL="0" lvl="0" indent="0" algn="ctr">
              <a:buNone/>
            </a:pPr>
            <a:r>
              <a:rPr lang="en-US" sz="2400" b="1" dirty="0"/>
              <a:t>1.844.4LAWLEY</a:t>
            </a:r>
            <a:endParaRPr lang="en-US" sz="2400" dirty="0"/>
          </a:p>
          <a:p>
            <a:pPr marL="0" indent="0">
              <a:buNone/>
            </a:pPr>
            <a:endParaRPr lang="en-US" sz="2400" dirty="0"/>
          </a:p>
          <a:p>
            <a:endParaRPr lang="en-US" sz="2400" dirty="0"/>
          </a:p>
          <a:p>
            <a:endParaRPr lang="en-US" sz="2400" dirty="0"/>
          </a:p>
          <a:p>
            <a:pPr marL="0" indent="0">
              <a:buNone/>
            </a:pPr>
            <a:endParaRPr lang="en-US" sz="2400" dirty="0"/>
          </a:p>
          <a:p>
            <a:pPr marL="0" indent="0" algn="just">
              <a:buNone/>
            </a:pPr>
            <a:endParaRPr lang="en-US" sz="2400" dirty="0"/>
          </a:p>
          <a:p>
            <a:pPr marL="0" indent="0" algn="just" eaLnBrk="1" hangingPunct="1">
              <a:buClr>
                <a:srgbClr val="FF0000"/>
              </a:buClr>
              <a:buNone/>
            </a:pPr>
            <a:endParaRPr lang="en-US" altLang="en-US" sz="24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dirty="0">
                <a:solidFill>
                  <a:srgbClr val="FFC000"/>
                </a:solidFill>
              </a:rPr>
              <a:t>Contact Info</a:t>
            </a:r>
          </a:p>
        </p:txBody>
      </p:sp>
      <p:pic>
        <p:nvPicPr>
          <p:cNvPr id="4" name="Picture 3">
            <a:extLst>
              <a:ext uri="{FF2B5EF4-FFF2-40B4-BE49-F238E27FC236}">
                <a16:creationId xmlns:a16="http://schemas.microsoft.com/office/drawing/2014/main" id="{E441423B-5731-4084-8274-226E62EC1C4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AF92B9F-422D-4A90-A65D-CA4ADE963C3E}"/>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3FE7DAF3-E51C-49C8-BB7C-2258BB12A151}"/>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NYS HERO ACT</a:t>
            </a:r>
          </a:p>
        </p:txBody>
      </p:sp>
      <p:sp>
        <p:nvSpPr>
          <p:cNvPr id="8" name="Slide Number Placeholder 5">
            <a:extLst>
              <a:ext uri="{FF2B5EF4-FFF2-40B4-BE49-F238E27FC236}">
                <a16:creationId xmlns:a16="http://schemas.microsoft.com/office/drawing/2014/main" id="{ACE7638E-96B8-47A1-B3AD-6128E58B1C83}"/>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49</a:t>
            </a:fld>
            <a:endParaRPr lang="en-US" dirty="0"/>
          </a:p>
        </p:txBody>
      </p:sp>
      <p:sp>
        <p:nvSpPr>
          <p:cNvPr id="2" name="Oval 1">
            <a:extLst>
              <a:ext uri="{FF2B5EF4-FFF2-40B4-BE49-F238E27FC236}">
                <a16:creationId xmlns:a16="http://schemas.microsoft.com/office/drawing/2014/main" id="{5CBD8D8A-2C24-4739-AB34-B85D98D4541B}"/>
              </a:ext>
            </a:extLst>
          </p:cNvPr>
          <p:cNvSpPr/>
          <p:nvPr/>
        </p:nvSpPr>
        <p:spPr>
          <a:xfrm>
            <a:off x="569921" y="1817465"/>
            <a:ext cx="2123420" cy="2123420"/>
          </a:xfrm>
          <a:prstGeom prst="ellipse">
            <a:avLst/>
          </a:prstGeom>
          <a:blipFill dpi="0" rotWithShape="1">
            <a:blip r:embed="rId4"/>
            <a:srcRect/>
            <a:stretch>
              <a:fillRect l="-10000" t="-10000" r="-10000" b="-10000"/>
            </a:stretch>
          </a:blip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3784969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2057400"/>
            <a:ext cx="7772400" cy="4343400"/>
          </a:xfrm>
        </p:spPr>
        <p:txBody>
          <a:bodyPr lIns="90488" tIns="44450" rIns="90488" bIns="44450"/>
          <a:lstStyle/>
          <a:p>
            <a:pPr marL="0" indent="0">
              <a:buNone/>
            </a:pPr>
            <a:r>
              <a:rPr lang="en-US" sz="2400" dirty="0"/>
              <a:t>On 09-06-2021 the NY State Commissioner of Health designated COVID-19 a highly contagious communicable disease that presents a serious risk of harm to the public health under New York State's HERO Act. This designation required all covered employers to implement their Airborne Infectious Disease Exposure Prevention Plan as required per the HERO Act. </a:t>
            </a:r>
          </a:p>
          <a:p>
            <a:pPr marL="0" indent="0">
              <a:buNone/>
            </a:pPr>
            <a:endParaRPr lang="en-US" dirty="0"/>
          </a:p>
          <a:p>
            <a:pPr algn="just" eaLnBrk="1" hangingPunct="1">
              <a:buClr>
                <a:srgbClr val="FF0000"/>
              </a:buClr>
              <a:buFont typeface="Wingdings" panose="05000000000000000000" pitchFamily="2" charset="2"/>
              <a:buChar char="Ø"/>
            </a:pPr>
            <a:endParaRPr lang="en-US" altLang="en-US" sz="28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HERO Act Plans Implemented</a:t>
            </a:r>
            <a:endParaRPr lang="en-US" sz="4400" dirty="0">
              <a:solidFill>
                <a:srgbClr val="FFC000"/>
              </a:solidFill>
            </a:endParaRPr>
          </a:p>
        </p:txBody>
      </p:sp>
      <p:pic>
        <p:nvPicPr>
          <p:cNvPr id="4" name="Picture 5">
            <a:extLst>
              <a:ext uri="{FF2B5EF4-FFF2-40B4-BE49-F238E27FC236}">
                <a16:creationId xmlns:a16="http://schemas.microsoft.com/office/drawing/2014/main" id="{A2AFD66F-DF69-4991-A0D1-3EDF3D32619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BB37BCF9-262C-46C2-BAC1-E37E8C566B0E}"/>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A36D713B-FBD2-4AA6-86F7-C675B435803A}"/>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NYS HERO ACT</a:t>
            </a:r>
          </a:p>
        </p:txBody>
      </p:sp>
      <p:sp>
        <p:nvSpPr>
          <p:cNvPr id="8" name="Slide Number Placeholder 5">
            <a:extLst>
              <a:ext uri="{FF2B5EF4-FFF2-40B4-BE49-F238E27FC236}">
                <a16:creationId xmlns:a16="http://schemas.microsoft.com/office/drawing/2014/main" id="{22EE52E3-7612-454C-A2D8-3D434A214404}"/>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5</a:t>
            </a:fld>
            <a:endParaRPr lang="en-US" dirty="0"/>
          </a:p>
        </p:txBody>
      </p:sp>
    </p:spTree>
    <p:extLst>
      <p:ext uri="{BB962C8B-B14F-4D97-AF65-F5344CB8AC3E}">
        <p14:creationId xmlns:p14="http://schemas.microsoft.com/office/powerpoint/2010/main" val="36739260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txBox="1">
            <a:spLocks/>
          </p:cNvSpPr>
          <p:nvPr/>
        </p:nvSpPr>
        <p:spPr>
          <a:xfrm>
            <a:off x="1371600" y="5210175"/>
            <a:ext cx="6400800" cy="5000625"/>
          </a:xfrm>
          <a:prstGeom prst="rect">
            <a:avLst/>
          </a:prstGeom>
        </p:spPr>
        <p:txBody>
          <a:bodyPr>
            <a:norm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0"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pPr fontAlgn="auto">
              <a:spcAft>
                <a:spcPts val="0"/>
              </a:spcAft>
              <a:buClr>
                <a:srgbClr val="797B7E"/>
              </a:buClr>
              <a:defRPr/>
            </a:pPr>
            <a:r>
              <a:rPr lang="en-US" altLang="en-US" sz="2800" dirty="0">
                <a:latin typeface="Century Gothic"/>
              </a:rPr>
              <a:t>Thank YOU</a:t>
            </a:r>
            <a:endParaRPr lang="en-US" sz="2800" dirty="0">
              <a:latin typeface="Century Gothic"/>
            </a:endParaRPr>
          </a:p>
        </p:txBody>
      </p:sp>
      <p:cxnSp>
        <p:nvCxnSpPr>
          <p:cNvPr id="110596" name="Straight Connector 3"/>
          <p:cNvCxnSpPr>
            <a:cxnSpLocks noChangeShapeType="1"/>
          </p:cNvCxnSpPr>
          <p:nvPr/>
        </p:nvCxnSpPr>
        <p:spPr bwMode="auto">
          <a:xfrm>
            <a:off x="1028700" y="5791200"/>
            <a:ext cx="7086600" cy="0"/>
          </a:xfrm>
          <a:prstGeom prst="line">
            <a:avLst/>
          </a:prstGeom>
          <a:noFill/>
          <a:ln w="38100" algn="ctr">
            <a:solidFill>
              <a:srgbClr val="FFCC00"/>
            </a:solidFill>
            <a:round/>
            <a:headEnd/>
            <a:tailEnd/>
          </a:ln>
          <a:extLst>
            <a:ext uri="{909E8E84-426E-40DD-AFC4-6F175D3DCCD1}">
              <a14:hiddenFill xmlns:a14="http://schemas.microsoft.com/office/drawing/2010/main">
                <a:noFill/>
              </a14:hiddenFill>
            </a:ext>
          </a:extLst>
        </p:spPr>
      </p:cxnSp>
      <p:sp>
        <p:nvSpPr>
          <p:cNvPr id="5" name="Subtitle 2"/>
          <p:cNvSpPr txBox="1">
            <a:spLocks/>
          </p:cNvSpPr>
          <p:nvPr/>
        </p:nvSpPr>
        <p:spPr>
          <a:xfrm>
            <a:off x="1371600" y="5875187"/>
            <a:ext cx="6400800" cy="1239838"/>
          </a:xfrm>
          <a:prstGeom prst="rect">
            <a:avLst/>
          </a:prstGeom>
        </p:spPr>
        <p:txBody>
          <a:bodyPr>
            <a:norm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0"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pPr>
              <a:buClr>
                <a:srgbClr val="797B7E"/>
              </a:buClr>
              <a:defRPr/>
            </a:pPr>
            <a:r>
              <a:rPr lang="en-US" altLang="en-US" sz="2800" dirty="0">
                <a:latin typeface="Century Gothic"/>
              </a:rPr>
              <a:t>Questions?</a:t>
            </a:r>
            <a:endParaRPr lang="en-US" sz="2800" dirty="0">
              <a:latin typeface="Century Gothic"/>
            </a:endParaRPr>
          </a:p>
        </p:txBody>
      </p:sp>
      <p:sp>
        <p:nvSpPr>
          <p:cNvPr id="8" name="Rectangle 7">
            <a:extLst>
              <a:ext uri="{FF2B5EF4-FFF2-40B4-BE49-F238E27FC236}">
                <a16:creationId xmlns:a16="http://schemas.microsoft.com/office/drawing/2014/main" id="{F267FAFA-3F8E-4518-AAF9-F808A5471F93}"/>
              </a:ext>
            </a:extLst>
          </p:cNvPr>
          <p:cNvSpPr/>
          <p:nvPr/>
        </p:nvSpPr>
        <p:spPr>
          <a:xfrm>
            <a:off x="-1" y="4200196"/>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pic>
        <p:nvPicPr>
          <p:cNvPr id="9" name="Picture 8">
            <a:extLst>
              <a:ext uri="{FF2B5EF4-FFF2-40B4-BE49-F238E27FC236}">
                <a16:creationId xmlns:a16="http://schemas.microsoft.com/office/drawing/2014/main" id="{8493FE26-1FBF-4773-BA5A-D4A937F97A2A}"/>
              </a:ext>
            </a:extLst>
          </p:cNvPr>
          <p:cNvPicPr>
            <a:picLocks noChangeAspect="1"/>
          </p:cNvPicPr>
          <p:nvPr/>
        </p:nvPicPr>
        <p:blipFill>
          <a:blip r:embed="rId2"/>
          <a:stretch>
            <a:fillRect/>
          </a:stretch>
        </p:blipFill>
        <p:spPr>
          <a:xfrm>
            <a:off x="0" y="0"/>
            <a:ext cx="9144000" cy="4285307"/>
          </a:xfrm>
          <a:prstGeom prst="rect">
            <a:avLst/>
          </a:prstGeom>
        </p:spPr>
      </p:pic>
      <p:sp>
        <p:nvSpPr>
          <p:cNvPr id="10" name="Rectangle 9">
            <a:extLst>
              <a:ext uri="{FF2B5EF4-FFF2-40B4-BE49-F238E27FC236}">
                <a16:creationId xmlns:a16="http://schemas.microsoft.com/office/drawing/2014/main" id="{688634E7-C917-4657-A4F1-A9EEBC476370}"/>
              </a:ext>
            </a:extLst>
          </p:cNvPr>
          <p:cNvSpPr/>
          <p:nvPr/>
        </p:nvSpPr>
        <p:spPr>
          <a:xfrm>
            <a:off x="0" y="0"/>
            <a:ext cx="9144000" cy="495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grpSp>
        <p:nvGrpSpPr>
          <p:cNvPr id="11" name="Group 10">
            <a:extLst>
              <a:ext uri="{FF2B5EF4-FFF2-40B4-BE49-F238E27FC236}">
                <a16:creationId xmlns:a16="http://schemas.microsoft.com/office/drawing/2014/main" id="{B2DDF733-B8A1-4D8C-B8C5-F839A09FB6D9}"/>
              </a:ext>
            </a:extLst>
          </p:cNvPr>
          <p:cNvGrpSpPr/>
          <p:nvPr/>
        </p:nvGrpSpPr>
        <p:grpSpPr>
          <a:xfrm>
            <a:off x="3619499" y="3049794"/>
            <a:ext cx="1905000" cy="1905000"/>
            <a:chOff x="4114800" y="2590800"/>
            <a:chExt cx="1905000" cy="1905000"/>
          </a:xfrm>
        </p:grpSpPr>
        <p:sp>
          <p:nvSpPr>
            <p:cNvPr id="12" name="Oval 11">
              <a:extLst>
                <a:ext uri="{FF2B5EF4-FFF2-40B4-BE49-F238E27FC236}">
                  <a16:creationId xmlns:a16="http://schemas.microsoft.com/office/drawing/2014/main" id="{46DC05BF-EC6C-4DBB-9C85-F37DDE997BED}"/>
                </a:ext>
              </a:extLst>
            </p:cNvPr>
            <p:cNvSpPr/>
            <p:nvPr/>
          </p:nvSpPr>
          <p:spPr>
            <a:xfrm>
              <a:off x="4114800" y="2590800"/>
              <a:ext cx="1905000" cy="19050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5">
              <a:extLst>
                <a:ext uri="{FF2B5EF4-FFF2-40B4-BE49-F238E27FC236}">
                  <a16:creationId xmlns:a16="http://schemas.microsoft.com/office/drawing/2014/main" id="{EB18C9EE-8F83-45A8-9B93-4D5B5F5ADFA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6106" y="3180697"/>
              <a:ext cx="1322388" cy="725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63909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2057400"/>
            <a:ext cx="7772400" cy="4343400"/>
          </a:xfrm>
        </p:spPr>
        <p:txBody>
          <a:bodyPr lIns="90488" tIns="44450" rIns="90488" bIns="44450"/>
          <a:lstStyle/>
          <a:p>
            <a:r>
              <a:rPr lang="en-US" sz="2400" dirty="0"/>
              <a:t>The NY State Commissioner of Health has extended the designation of COVID-19 as a “highly contagious communicable disease that presents a serious risk of harm to the public health” through December 15, 2021. </a:t>
            </a:r>
          </a:p>
          <a:p>
            <a:r>
              <a:rPr lang="en-US" sz="2400" dirty="0"/>
              <a:t>NY covered employers must now keep their HERO Act workplace exposure prevention plans activated until at least December 15, 2021.</a:t>
            </a:r>
          </a:p>
          <a:p>
            <a:pPr marL="0" indent="0">
              <a:buNone/>
            </a:pPr>
            <a:endParaRPr lang="en-US" dirty="0"/>
          </a:p>
          <a:p>
            <a:pPr algn="just" eaLnBrk="1" hangingPunct="1">
              <a:buClr>
                <a:srgbClr val="FF0000"/>
              </a:buClr>
              <a:buFont typeface="Wingdings" panose="05000000000000000000" pitchFamily="2" charset="2"/>
              <a:buChar char="Ø"/>
            </a:pPr>
            <a:endParaRPr lang="en-US" altLang="en-US" sz="28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HERO Act Plans Implemented</a:t>
            </a:r>
            <a:endParaRPr lang="en-US" sz="4400" dirty="0">
              <a:solidFill>
                <a:srgbClr val="FFC000"/>
              </a:solidFill>
            </a:endParaRPr>
          </a:p>
        </p:txBody>
      </p:sp>
      <p:pic>
        <p:nvPicPr>
          <p:cNvPr id="4" name="Picture 5">
            <a:extLst>
              <a:ext uri="{FF2B5EF4-FFF2-40B4-BE49-F238E27FC236}">
                <a16:creationId xmlns:a16="http://schemas.microsoft.com/office/drawing/2014/main" id="{A2AFD66F-DF69-4991-A0D1-3EDF3D32619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BB37BCF9-262C-46C2-BAC1-E37E8C566B0E}"/>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A36D713B-FBD2-4AA6-86F7-C675B435803A}"/>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NYS HERO ACT</a:t>
            </a:r>
          </a:p>
        </p:txBody>
      </p:sp>
      <p:sp>
        <p:nvSpPr>
          <p:cNvPr id="8" name="Slide Number Placeholder 5">
            <a:extLst>
              <a:ext uri="{FF2B5EF4-FFF2-40B4-BE49-F238E27FC236}">
                <a16:creationId xmlns:a16="http://schemas.microsoft.com/office/drawing/2014/main" id="{22EE52E3-7612-454C-A2D8-3D434A214404}"/>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6</a:t>
            </a:fld>
            <a:endParaRPr lang="en-US" dirty="0"/>
          </a:p>
        </p:txBody>
      </p:sp>
    </p:spTree>
    <p:extLst>
      <p:ext uri="{BB962C8B-B14F-4D97-AF65-F5344CB8AC3E}">
        <p14:creationId xmlns:p14="http://schemas.microsoft.com/office/powerpoint/2010/main" val="96688521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2057400"/>
            <a:ext cx="7772400" cy="4343400"/>
          </a:xfrm>
        </p:spPr>
        <p:txBody>
          <a:bodyPr lIns="90488" tIns="44450" rIns="90488" bIns="44450"/>
          <a:lstStyle/>
          <a:p>
            <a:pPr lvl="0"/>
            <a:r>
              <a:rPr lang="en-US" sz="2400" dirty="0"/>
              <a:t>Public Employers - Employees or independent contractors of the state, any political subdivision of the state, a public authority, or any other governmental agency or instrumentality.</a:t>
            </a:r>
          </a:p>
          <a:p>
            <a:pPr lvl="0"/>
            <a:r>
              <a:rPr lang="en-US" sz="2400" dirty="0"/>
              <a:t>Healthcare (currently) - Any employee within the coverage of a temporary or permanent standard adopted by the Occupational Safety and Health Administration setting forth applicable standards regarding COVID-19 and/or airborne infectious agents and diseases.</a:t>
            </a:r>
          </a:p>
          <a:p>
            <a:endParaRPr lang="en-US" sz="2400" dirty="0"/>
          </a:p>
          <a:p>
            <a:pPr marL="0" indent="0" algn="just" eaLnBrk="1" hangingPunct="1">
              <a:buClr>
                <a:srgbClr val="FF0000"/>
              </a:buClr>
              <a:buNone/>
            </a:pPr>
            <a:endParaRPr lang="en-US" altLang="en-US" sz="28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Exceptions </a:t>
            </a:r>
            <a:endParaRPr lang="en-US" sz="4400" dirty="0">
              <a:solidFill>
                <a:srgbClr val="FFC000"/>
              </a:solidFill>
            </a:endParaRPr>
          </a:p>
        </p:txBody>
      </p:sp>
      <p:pic>
        <p:nvPicPr>
          <p:cNvPr id="4" name="Picture 5">
            <a:extLst>
              <a:ext uri="{FF2B5EF4-FFF2-40B4-BE49-F238E27FC236}">
                <a16:creationId xmlns:a16="http://schemas.microsoft.com/office/drawing/2014/main" id="{8A981FA7-3EA3-4F51-A521-5E322370483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5C9B8F5-CE69-48A7-813F-DF39E5639AA7}"/>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6F195421-07D3-4902-BC8D-8A5F7F0BF937}"/>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NYS HERO ACT</a:t>
            </a:r>
          </a:p>
        </p:txBody>
      </p:sp>
      <p:sp>
        <p:nvSpPr>
          <p:cNvPr id="8" name="Slide Number Placeholder 5">
            <a:extLst>
              <a:ext uri="{FF2B5EF4-FFF2-40B4-BE49-F238E27FC236}">
                <a16:creationId xmlns:a16="http://schemas.microsoft.com/office/drawing/2014/main" id="{D5AAB69A-47E5-438E-A35C-81650C951254}"/>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7</a:t>
            </a:fld>
            <a:endParaRPr lang="en-US" dirty="0"/>
          </a:p>
        </p:txBody>
      </p:sp>
    </p:spTree>
    <p:extLst>
      <p:ext uri="{BB962C8B-B14F-4D97-AF65-F5344CB8AC3E}">
        <p14:creationId xmlns:p14="http://schemas.microsoft.com/office/powerpoint/2010/main" val="237059110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2057400"/>
            <a:ext cx="7772400" cy="4343400"/>
          </a:xfrm>
        </p:spPr>
        <p:txBody>
          <a:bodyPr lIns="90488" tIns="44450" rIns="90488" bIns="44450"/>
          <a:lstStyle/>
          <a:p>
            <a:pPr lvl="0"/>
            <a:r>
              <a:rPr lang="en-US" sz="2400" dirty="0"/>
              <a:t>Seasonal / endemic disease - Any seasonal or endemic infectious agent or disease, such as the seasonal flu, that has not been designated by the Commissioner of Health as a highly contagious communicable disease that presents a serious risk of harm to the public health.</a:t>
            </a:r>
          </a:p>
          <a:p>
            <a:pPr marL="0" indent="0" algn="just" eaLnBrk="1" hangingPunct="1">
              <a:buClr>
                <a:srgbClr val="FF0000"/>
              </a:buClr>
              <a:buNone/>
            </a:pPr>
            <a:endParaRPr lang="en-US" altLang="en-US" sz="2800" b="1" dirty="0">
              <a:cs typeface="Times New Roman" panose="02020603050405020304" pitchFamily="18" charset="0"/>
            </a:endParaRPr>
          </a:p>
        </p:txBody>
      </p:sp>
      <p:sp>
        <p:nvSpPr>
          <p:cNvPr id="5" name="Rectangle 4"/>
          <p:cNvSpPr/>
          <p:nvPr/>
        </p:nvSpPr>
        <p:spPr>
          <a:xfrm>
            <a:off x="0" y="1"/>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Exceptions </a:t>
            </a:r>
            <a:endParaRPr lang="en-US" sz="4400" dirty="0">
              <a:solidFill>
                <a:srgbClr val="FFC000"/>
              </a:solidFill>
            </a:endParaRPr>
          </a:p>
        </p:txBody>
      </p:sp>
      <p:pic>
        <p:nvPicPr>
          <p:cNvPr id="4" name="Picture 5">
            <a:extLst>
              <a:ext uri="{FF2B5EF4-FFF2-40B4-BE49-F238E27FC236}">
                <a16:creationId xmlns:a16="http://schemas.microsoft.com/office/drawing/2014/main" id="{EC9A5E1A-6035-45D9-8AF3-5390F1CD6C0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9DD6B6F-AA0D-45C9-B049-F210D62620DB}"/>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sp>
        <p:nvSpPr>
          <p:cNvPr id="7" name="Footer Placeholder 4">
            <a:extLst>
              <a:ext uri="{FF2B5EF4-FFF2-40B4-BE49-F238E27FC236}">
                <a16:creationId xmlns:a16="http://schemas.microsoft.com/office/drawing/2014/main" id="{27294B32-5796-436A-B4DE-63A5CCA4FD1A}"/>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NYS HERO ACT</a:t>
            </a:r>
          </a:p>
        </p:txBody>
      </p:sp>
      <p:sp>
        <p:nvSpPr>
          <p:cNvPr id="8" name="Slide Number Placeholder 5">
            <a:extLst>
              <a:ext uri="{FF2B5EF4-FFF2-40B4-BE49-F238E27FC236}">
                <a16:creationId xmlns:a16="http://schemas.microsoft.com/office/drawing/2014/main" id="{A5C17DF5-3F16-4954-9B90-2C0E9E6974E4}"/>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8</a:t>
            </a:fld>
            <a:endParaRPr lang="en-US" dirty="0"/>
          </a:p>
        </p:txBody>
      </p:sp>
    </p:spTree>
    <p:extLst>
      <p:ext uri="{BB962C8B-B14F-4D97-AF65-F5344CB8AC3E}">
        <p14:creationId xmlns:p14="http://schemas.microsoft.com/office/powerpoint/2010/main" val="358904158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1782632"/>
            <a:ext cx="7772400" cy="4343400"/>
          </a:xfrm>
        </p:spPr>
        <p:txBody>
          <a:bodyPr lIns="90488" tIns="44450" rIns="90488" bIns="44450"/>
          <a:lstStyle/>
          <a:p>
            <a:pPr marL="0" indent="0" algn="ctr">
              <a:buClr>
                <a:srgbClr val="FF0000"/>
              </a:buClr>
              <a:buNone/>
            </a:pPr>
            <a:r>
              <a:rPr lang="en-US" sz="2400" dirty="0"/>
              <a:t>Each covered employer shall establish a written Airborne Infectious Disease Exposure Prevention Plan designed to eliminate or minimize employee exposure to airborne infectious agents in the event of an outbreak of an airborne infectious disease.</a:t>
            </a:r>
          </a:p>
          <a:p>
            <a:pPr marL="0" indent="0" algn="ctr" eaLnBrk="1" hangingPunct="1">
              <a:buClr>
                <a:srgbClr val="FF0000"/>
              </a:buClr>
              <a:buNone/>
            </a:pPr>
            <a:endParaRPr lang="en-US" altLang="en-US" sz="2800" b="1" dirty="0">
              <a:cs typeface="Times New Roman" panose="02020603050405020304" pitchFamily="18" charset="0"/>
            </a:endParaRPr>
          </a:p>
        </p:txBody>
      </p:sp>
      <p:sp>
        <p:nvSpPr>
          <p:cNvPr id="5" name="Rectangle 4"/>
          <p:cNvSpPr/>
          <p:nvPr/>
        </p:nvSpPr>
        <p:spPr>
          <a:xfrm>
            <a:off x="0" y="195431"/>
            <a:ext cx="9144000" cy="14047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4400" b="1" dirty="0">
                <a:solidFill>
                  <a:srgbClr val="FFC000"/>
                </a:solidFill>
                <a:ea typeface="ＭＳ Ｐゴシック" pitchFamily="1" charset="-128"/>
              </a:rPr>
              <a:t>Airborne Infectious Disease Exposure Prevention Plan </a:t>
            </a:r>
            <a:endParaRPr lang="en-US" sz="4400" dirty="0">
              <a:solidFill>
                <a:srgbClr val="FFC000"/>
              </a:solidFill>
            </a:endParaRPr>
          </a:p>
        </p:txBody>
      </p:sp>
      <p:pic>
        <p:nvPicPr>
          <p:cNvPr id="6" name="Picture 5">
            <a:extLst>
              <a:ext uri="{FF2B5EF4-FFF2-40B4-BE49-F238E27FC236}">
                <a16:creationId xmlns:a16="http://schemas.microsoft.com/office/drawing/2014/main" id="{C0968025-3968-4673-9F92-297A32CB075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81569"/>
            <a:ext cx="69474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00573FC0-F75D-45D1-8C04-ABD3CA82BEE9}"/>
              </a:ext>
            </a:extLst>
          </p:cNvPr>
          <p:cNvSpPr/>
          <p:nvPr/>
        </p:nvSpPr>
        <p:spPr>
          <a:xfrm>
            <a:off x="0" y="0"/>
            <a:ext cx="9144000" cy="1969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solidFill>
            </a:endParaRPr>
          </a:p>
        </p:txBody>
      </p:sp>
      <p:pic>
        <p:nvPicPr>
          <p:cNvPr id="1026" name="Picture 2" descr="CDC Acknowledges COVID-19 Airborne Transmission | EHS Today">
            <a:extLst>
              <a:ext uri="{FF2B5EF4-FFF2-40B4-BE49-F238E27FC236}">
                <a16:creationId xmlns:a16="http://schemas.microsoft.com/office/drawing/2014/main" id="{32780C6F-D701-4F51-8607-67A73D6C3CB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762"/>
          <a:stretch/>
        </p:blipFill>
        <p:spPr bwMode="auto">
          <a:xfrm>
            <a:off x="2438400" y="4572000"/>
            <a:ext cx="4267200" cy="22859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2E37E3E-B243-4755-891F-AC2EF1AFCF87}"/>
              </a:ext>
            </a:extLst>
          </p:cNvPr>
          <p:cNvSpPr/>
          <p:nvPr/>
        </p:nvSpPr>
        <p:spPr>
          <a:xfrm>
            <a:off x="1964555" y="3893243"/>
            <a:ext cx="5214889" cy="523220"/>
          </a:xfrm>
          <a:prstGeom prst="rect">
            <a:avLst/>
          </a:prstGeom>
          <a:solidFill>
            <a:srgbClr val="FFC000"/>
          </a:solidFill>
        </p:spPr>
        <p:txBody>
          <a:bodyPr wrap="square" lIns="91440" tIns="45720" rIns="91440" bIns="45720">
            <a:spAutoFit/>
          </a:bodyPr>
          <a:lstStyle/>
          <a:p>
            <a:pPr algn="ctr"/>
            <a:r>
              <a:rPr lang="en-US" sz="2800" b="1" cap="none" spc="0" dirty="0">
                <a:ln w="12700">
                  <a:solidFill>
                    <a:schemeClr val="accent5"/>
                  </a:solidFill>
                  <a:prstDash val="solid"/>
                </a:ln>
                <a:pattFill prst="ltDnDiag">
                  <a:fgClr>
                    <a:schemeClr val="accent5">
                      <a:lumMod val="60000"/>
                      <a:lumOff val="40000"/>
                    </a:schemeClr>
                  </a:fgClr>
                  <a:bgClr>
                    <a:schemeClr val="bg1"/>
                  </a:bgClr>
                </a:pattFill>
                <a:effectLst/>
              </a:rPr>
              <a:t>TIME TO PLAN</a:t>
            </a:r>
          </a:p>
        </p:txBody>
      </p:sp>
      <p:sp>
        <p:nvSpPr>
          <p:cNvPr id="9" name="Footer Placeholder 4">
            <a:extLst>
              <a:ext uri="{FF2B5EF4-FFF2-40B4-BE49-F238E27FC236}">
                <a16:creationId xmlns:a16="http://schemas.microsoft.com/office/drawing/2014/main" id="{D0B5B580-B191-4AE8-AC2A-0A7F444A5573}"/>
              </a:ext>
            </a:extLst>
          </p:cNvPr>
          <p:cNvSpPr txBox="1">
            <a:spLocks/>
          </p:cNvSpPr>
          <p:nvPr/>
        </p:nvSpPr>
        <p:spPr>
          <a:xfrm>
            <a:off x="685800" y="6281569"/>
            <a:ext cx="4015083" cy="413808"/>
          </a:xfrm>
          <a:prstGeom prst="rect">
            <a:avLst/>
          </a:prstGeom>
        </p:spPr>
        <p:txBody>
          <a:bodyPr lIns="0" rIns="0" anchor="ctr" anchorCtr="0"/>
          <a:lstStyle>
            <a:defPPr>
              <a:defRPr lang="en-US"/>
            </a:defPPr>
            <a:lvl1pPr marL="0" algn="l" defTabSz="1018824" rtl="0" eaLnBrk="1" latinLnBrk="0" hangingPunct="1">
              <a:defRPr sz="1200" b="1"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100" b="0" dirty="0">
                <a:solidFill>
                  <a:srgbClr val="003B71"/>
                </a:solidFill>
              </a:rPr>
              <a:t>2021       </a:t>
            </a:r>
            <a:r>
              <a:rPr lang="en-US" sz="1100" b="0" dirty="0">
                <a:solidFill>
                  <a:prstClr val="black">
                    <a:tint val="75000"/>
                  </a:prstClr>
                </a:solidFill>
              </a:rPr>
              <a:t>LAWLEY  |  NYS HERO ACT</a:t>
            </a:r>
          </a:p>
        </p:txBody>
      </p:sp>
      <p:sp>
        <p:nvSpPr>
          <p:cNvPr id="10" name="Slide Number Placeholder 5">
            <a:extLst>
              <a:ext uri="{FF2B5EF4-FFF2-40B4-BE49-F238E27FC236}">
                <a16:creationId xmlns:a16="http://schemas.microsoft.com/office/drawing/2014/main" id="{9E459831-7DFE-470B-9F6C-51FD298D81D5}"/>
              </a:ext>
            </a:extLst>
          </p:cNvPr>
          <p:cNvSpPr txBox="1">
            <a:spLocks/>
          </p:cNvSpPr>
          <p:nvPr/>
        </p:nvSpPr>
        <p:spPr>
          <a:xfrm>
            <a:off x="292601" y="6281569"/>
            <a:ext cx="444858" cy="413808"/>
          </a:xfrm>
          <a:prstGeom prst="rect">
            <a:avLst/>
          </a:prstGeom>
        </p:spPr>
        <p:txBody>
          <a:bodyPr lIns="0" rIns="0" anchor="ctr" anchorCtr="0"/>
          <a:lstStyle>
            <a:defPPr>
              <a:defRPr lang="en-US"/>
            </a:defPPr>
            <a:lvl1pPr marL="0" algn="l" defTabSz="1018824" rtl="0" eaLnBrk="1" latinLnBrk="0" hangingPunct="1">
              <a:defRPr sz="1200" b="1" kern="1200">
                <a:solidFill>
                  <a:srgbClr val="003B7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0C46CFFE-2478-4DD8-ACCA-A7180522E68C}" type="slidenum">
              <a:rPr lang="en-US" smtClean="0"/>
              <a:pPr/>
              <a:t>9</a:t>
            </a:fld>
            <a:endParaRPr lang="en-US" dirty="0"/>
          </a:p>
        </p:txBody>
      </p:sp>
    </p:spTree>
    <p:extLst>
      <p:ext uri="{BB962C8B-B14F-4D97-AF65-F5344CB8AC3E}">
        <p14:creationId xmlns:p14="http://schemas.microsoft.com/office/powerpoint/2010/main" val="769161051"/>
      </p:ext>
    </p:extLst>
  </p:cSld>
  <p:clrMapOvr>
    <a:masterClrMapping/>
  </p:clrMapOvr>
  <p:transition/>
</p:sld>
</file>

<file path=ppt/theme/theme1.xml><?xml version="1.0" encoding="utf-8"?>
<a:theme xmlns:a="http://schemas.openxmlformats.org/drawingml/2006/main" name="Lawley-Conex-Safety-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Lawley-500-Inspections</Template>
  <TotalTime>5321</TotalTime>
  <Pages>29</Pages>
  <Words>3996</Words>
  <Application>Microsoft Office PowerPoint</Application>
  <PresentationFormat>On-screen Show (4:3)</PresentationFormat>
  <Paragraphs>440</Paragraphs>
  <Slides>50</Slides>
  <Notes>49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ＭＳ Ｐゴシック</vt:lpstr>
      <vt:lpstr>Arial</vt:lpstr>
      <vt:lpstr>Calibri</vt:lpstr>
      <vt:lpstr>Century Gothic</vt:lpstr>
      <vt:lpstr>Tahoma</vt:lpstr>
      <vt:lpstr>Times New Roman</vt:lpstr>
      <vt:lpstr>Wingdings</vt:lpstr>
      <vt:lpstr>Wingdings 2</vt:lpstr>
      <vt:lpstr>Lawley-Conex-Safety-2019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8-Hour HazWOPER Refresher Training Program</dc:title>
  <dc:creator>gmoretti</dc:creator>
  <cp:lastModifiedBy>Brian Greeson</cp:lastModifiedBy>
  <cp:revision>117</cp:revision>
  <cp:lastPrinted>2003-07-02T17:48:19Z</cp:lastPrinted>
  <dcterms:created xsi:type="dcterms:W3CDTF">2003-06-25T20:49:16Z</dcterms:created>
  <dcterms:modified xsi:type="dcterms:W3CDTF">2021-12-14T13:59:15Z</dcterms:modified>
</cp:coreProperties>
</file>